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</p:sldMasterIdLst>
  <p:notesMasterIdLst>
    <p:notesMasterId r:id="rId44"/>
  </p:notesMasterIdLst>
  <p:handoutMasterIdLst>
    <p:handoutMasterId r:id="rId45"/>
  </p:handoutMasterIdLst>
  <p:sldIdLst>
    <p:sldId id="289" r:id="rId3"/>
    <p:sldId id="406" r:id="rId4"/>
    <p:sldId id="350" r:id="rId5"/>
    <p:sldId id="392" r:id="rId6"/>
    <p:sldId id="431" r:id="rId7"/>
    <p:sldId id="341" r:id="rId8"/>
    <p:sldId id="436" r:id="rId9"/>
    <p:sldId id="437" r:id="rId10"/>
    <p:sldId id="365" r:id="rId11"/>
    <p:sldId id="366" r:id="rId12"/>
    <p:sldId id="398" r:id="rId13"/>
    <p:sldId id="408" r:id="rId14"/>
    <p:sldId id="434" r:id="rId15"/>
    <p:sldId id="369" r:id="rId16"/>
    <p:sldId id="370" r:id="rId17"/>
    <p:sldId id="371" r:id="rId18"/>
    <p:sldId id="411" r:id="rId19"/>
    <p:sldId id="393" r:id="rId20"/>
    <p:sldId id="399" r:id="rId21"/>
    <p:sldId id="409" r:id="rId22"/>
    <p:sldId id="373" r:id="rId23"/>
    <p:sldId id="374" r:id="rId24"/>
    <p:sldId id="375" r:id="rId25"/>
    <p:sldId id="414" r:id="rId26"/>
    <p:sldId id="433" r:id="rId27"/>
    <p:sldId id="415" r:id="rId28"/>
    <p:sldId id="416" r:id="rId29"/>
    <p:sldId id="417" r:id="rId30"/>
    <p:sldId id="418" r:id="rId31"/>
    <p:sldId id="419" r:id="rId32"/>
    <p:sldId id="420" r:id="rId33"/>
    <p:sldId id="421" r:id="rId34"/>
    <p:sldId id="422" r:id="rId35"/>
    <p:sldId id="423" r:id="rId36"/>
    <p:sldId id="424" r:id="rId37"/>
    <p:sldId id="425" r:id="rId38"/>
    <p:sldId id="429" r:id="rId39"/>
    <p:sldId id="427" r:id="rId40"/>
    <p:sldId id="428" r:id="rId41"/>
    <p:sldId id="320" r:id="rId42"/>
    <p:sldId id="287" r:id="rId43"/>
  </p:sldIdLst>
  <p:sldSz cx="9144000" cy="6858000" type="screen4x3"/>
  <p:notesSz cx="68580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6000" kern="1200">
        <a:solidFill>
          <a:schemeClr val="tx1"/>
        </a:solidFill>
        <a:latin typeface="Book Antiqua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6000" kern="1200">
        <a:solidFill>
          <a:schemeClr val="tx1"/>
        </a:solidFill>
        <a:latin typeface="Book Antiqua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6000" kern="1200">
        <a:solidFill>
          <a:schemeClr val="tx1"/>
        </a:solidFill>
        <a:latin typeface="Book Antiqua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6000" kern="1200">
        <a:solidFill>
          <a:schemeClr val="tx1"/>
        </a:solidFill>
        <a:latin typeface="Book Antiqua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6000" kern="1200">
        <a:solidFill>
          <a:schemeClr val="tx1"/>
        </a:solidFill>
        <a:latin typeface="Book Antiqua" pitchFamily="18" charset="0"/>
        <a:ea typeface="+mn-ea"/>
        <a:cs typeface="+mn-cs"/>
      </a:defRPr>
    </a:lvl5pPr>
    <a:lvl6pPr marL="2286000" algn="l" defTabSz="914400" rtl="0" eaLnBrk="1" latinLnBrk="0" hangingPunct="1">
      <a:defRPr sz="6000" kern="1200">
        <a:solidFill>
          <a:schemeClr val="tx1"/>
        </a:solidFill>
        <a:latin typeface="Book Antiqua" pitchFamily="18" charset="0"/>
        <a:ea typeface="+mn-ea"/>
        <a:cs typeface="+mn-cs"/>
      </a:defRPr>
    </a:lvl6pPr>
    <a:lvl7pPr marL="2743200" algn="l" defTabSz="914400" rtl="0" eaLnBrk="1" latinLnBrk="0" hangingPunct="1">
      <a:defRPr sz="6000" kern="1200">
        <a:solidFill>
          <a:schemeClr val="tx1"/>
        </a:solidFill>
        <a:latin typeface="Book Antiqua" pitchFamily="18" charset="0"/>
        <a:ea typeface="+mn-ea"/>
        <a:cs typeface="+mn-cs"/>
      </a:defRPr>
    </a:lvl7pPr>
    <a:lvl8pPr marL="3200400" algn="l" defTabSz="914400" rtl="0" eaLnBrk="1" latinLnBrk="0" hangingPunct="1">
      <a:defRPr sz="6000" kern="1200">
        <a:solidFill>
          <a:schemeClr val="tx1"/>
        </a:solidFill>
        <a:latin typeface="Book Antiqua" pitchFamily="18" charset="0"/>
        <a:ea typeface="+mn-ea"/>
        <a:cs typeface="+mn-cs"/>
      </a:defRPr>
    </a:lvl8pPr>
    <a:lvl9pPr marL="3657600" algn="l" defTabSz="914400" rtl="0" eaLnBrk="1" latinLnBrk="0" hangingPunct="1">
      <a:defRPr sz="6000" kern="1200">
        <a:solidFill>
          <a:schemeClr val="tx1"/>
        </a:solidFill>
        <a:latin typeface="Book Antiqua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9933"/>
    <a:srgbClr val="FFFFCC"/>
    <a:srgbClr val="FFCC66"/>
    <a:srgbClr val="CC99FF"/>
    <a:srgbClr val="99FF99"/>
    <a:srgbClr val="99CCFF"/>
    <a:srgbClr val="FFE7FF"/>
    <a:srgbClr val="CC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743" autoAdjust="0"/>
    <p:restoredTop sz="86346" autoAdjust="0"/>
  </p:normalViewPr>
  <p:slideViewPr>
    <p:cSldViewPr>
      <p:cViewPr varScale="1">
        <p:scale>
          <a:sx n="84" d="100"/>
          <a:sy n="84" d="100"/>
        </p:scale>
        <p:origin x="96" y="2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36" y="14706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8" d="100"/>
        <a:sy n="58" d="100"/>
      </p:scale>
      <p:origin x="0" y="528"/>
    </p:cViewPr>
  </p:sorterViewPr>
  <p:notesViewPr>
    <p:cSldViewPr>
      <p:cViewPr varScale="1">
        <p:scale>
          <a:sx n="67" d="100"/>
          <a:sy n="67" d="100"/>
        </p:scale>
        <p:origin x="-1968" y="-108"/>
      </p:cViewPr>
      <p:guideLst>
        <p:guide orient="horz" pos="2928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36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2"/>
    </mc:Choice>
    <mc:Fallback>
      <c:style val="1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CPA Fund Distribution</c:v>
                </c:pt>
              </c:strCache>
            </c:strRef>
          </c:tx>
          <c:dPt>
            <c:idx val="0"/>
            <c:bubble3D val="0"/>
            <c:spPr>
              <a:solidFill>
                <a:srgbClr val="92D050"/>
              </a:solidFill>
            </c:spPr>
            <c:extLst>
              <c:ext xmlns:c16="http://schemas.microsoft.com/office/drawing/2014/chart" uri="{C3380CC4-5D6E-409C-BE32-E72D297353CC}">
                <c16:uniqueId val="{00000001-7F45-441D-B2D5-8F4A75A5DB8F}"/>
              </c:ext>
            </c:extLst>
          </c:dPt>
          <c:dPt>
            <c:idx val="1"/>
            <c:bubble3D val="0"/>
            <c:spPr>
              <a:solidFill>
                <a:srgbClr val="FFC000"/>
              </a:solidFill>
            </c:spPr>
            <c:extLst>
              <c:ext xmlns:c16="http://schemas.microsoft.com/office/drawing/2014/chart" uri="{C3380CC4-5D6E-409C-BE32-E72D297353CC}">
                <c16:uniqueId val="{00000003-7F45-441D-B2D5-8F4A75A5DB8F}"/>
              </c:ext>
            </c:extLst>
          </c:dPt>
          <c:dPt>
            <c:idx val="2"/>
            <c:bubble3D val="0"/>
            <c:extLst>
              <c:ext xmlns:c16="http://schemas.microsoft.com/office/drawing/2014/chart" uri="{C3380CC4-5D6E-409C-BE32-E72D297353CC}">
                <c16:uniqueId val="{00000004-7F45-441D-B2D5-8F4A75A5DB8F}"/>
              </c:ext>
            </c:extLst>
          </c:dPt>
          <c:dPt>
            <c:idx val="3"/>
            <c:bubble3D val="0"/>
            <c:spPr>
              <a:solidFill>
                <a:srgbClr val="0099CC"/>
              </a:solidFill>
              <a:ln w="6350"/>
            </c:spPr>
            <c:extLst>
              <c:ext xmlns:c16="http://schemas.microsoft.com/office/drawing/2014/chart" uri="{C3380CC4-5D6E-409C-BE32-E72D297353CC}">
                <c16:uniqueId val="{00000006-7F45-441D-B2D5-8F4A75A5DB8F}"/>
              </c:ext>
            </c:extLst>
          </c:dPt>
          <c:dPt>
            <c:idx val="4"/>
            <c:bubble3D val="0"/>
            <c:spPr>
              <a:solidFill>
                <a:srgbClr val="FFFF00"/>
              </a:solidFill>
            </c:spPr>
            <c:extLst>
              <c:ext xmlns:c16="http://schemas.microsoft.com/office/drawing/2014/chart" uri="{C3380CC4-5D6E-409C-BE32-E72D297353CC}">
                <c16:uniqueId val="{00000008-7F45-441D-B2D5-8F4A75A5DB8F}"/>
              </c:ext>
            </c:extLst>
          </c:dPt>
          <c:dLbls>
            <c:dLbl>
              <c:idx val="0"/>
              <c:layout>
                <c:manualLayout>
                  <c:x val="-1.5396693834323341E-2"/>
                  <c:y val="2.7271617089530475E-2"/>
                </c:manualLayout>
              </c:layout>
              <c:tx>
                <c:rich>
                  <a:bodyPr/>
                  <a:lstStyle/>
                  <a:p>
                    <a:r>
                      <a:rPr lang="en-US" sz="2800" dirty="0" smtClean="0"/>
                      <a:t>10%</a:t>
                    </a:r>
                    <a:endParaRPr lang="en-US" dirty="0"/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7F45-441D-B2D5-8F4A75A5DB8F}"/>
                </c:ext>
              </c:extLst>
            </c:dLbl>
            <c:dLbl>
              <c:idx val="1"/>
              <c:layout>
                <c:manualLayout>
                  <c:x val="-1.325626237509785E-2"/>
                  <c:y val="1.0174978127734033E-2"/>
                </c:manualLayout>
              </c:layout>
              <c:tx>
                <c:rich>
                  <a:bodyPr/>
                  <a:lstStyle/>
                  <a:p>
                    <a:r>
                      <a:rPr lang="en-US" sz="2800" dirty="0" smtClean="0"/>
                      <a:t>10%</a:t>
                    </a:r>
                    <a:endParaRPr lang="en-US" dirty="0"/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7F45-441D-B2D5-8F4A75A5DB8F}"/>
                </c:ext>
              </c:extLst>
            </c:dLbl>
            <c:dLbl>
              <c:idx val="2"/>
              <c:layout>
                <c:manualLayout>
                  <c:x val="-7.9297324676520699E-3"/>
                  <c:y val="-6.2673155438903467E-3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7F45-441D-B2D5-8F4A75A5DB8F}"/>
                </c:ext>
              </c:extLst>
            </c:dLbl>
            <c:dLbl>
              <c:idx val="3"/>
              <c:layout>
                <c:manualLayout>
                  <c:x val="-7.036020168531565E-3"/>
                  <c:y val="-2.2130723242927967E-2"/>
                </c:manualLayout>
              </c:layout>
              <c:tx>
                <c:rich>
                  <a:bodyPr/>
                  <a:lstStyle/>
                  <a:p>
                    <a:r>
                      <a:rPr lang="en-US" sz="2800" dirty="0" smtClean="0"/>
                      <a:t>65%</a:t>
                    </a:r>
                    <a:endParaRPr lang="en-US" dirty="0"/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7F45-441D-B2D5-8F4A75A5DB8F}"/>
                </c:ext>
              </c:extLst>
            </c:dLbl>
            <c:dLbl>
              <c:idx val="4"/>
              <c:layout>
                <c:manualLayout>
                  <c:x val="1.4119266560211442E-2"/>
                  <c:y val="2.3941045830809617E-3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8-7F45-441D-B2D5-8F4A75A5DB8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800" b="1">
                    <a:latin typeface="Calibri" pitchFamily="34" charset="0"/>
                    <a:cs typeface="Calibri" pitchFamily="34" charset="0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Sheet1!$A$2:$A$6</c:f>
              <c:strCache>
                <c:ptCount val="5"/>
                <c:pt idx="0">
                  <c:v>Housing</c:v>
                </c:pt>
                <c:pt idx="1">
                  <c:v>Open Space &amp; Recreation</c:v>
                </c:pt>
                <c:pt idx="2">
                  <c:v>Historic</c:v>
                </c:pt>
                <c:pt idx="3">
                  <c:v>Flexible</c:v>
                </c:pt>
                <c:pt idx="4">
                  <c:v>Optional Administrative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10</c:v>
                </c:pt>
                <c:pt idx="1">
                  <c:v>10</c:v>
                </c:pt>
                <c:pt idx="2">
                  <c:v>10</c:v>
                </c:pt>
                <c:pt idx="3">
                  <c:v>65</c:v>
                </c:pt>
                <c:pt idx="4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7F45-441D-B2D5-8F4A75A5DB8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 w="25400">
          <a:noFill/>
        </a:ln>
      </c:spPr>
    </c:plotArea>
    <c:legend>
      <c:legendPos val="r"/>
      <c:legendEntry>
        <c:idx val="0"/>
        <c:txPr>
          <a:bodyPr/>
          <a:lstStyle/>
          <a:p>
            <a:pPr>
              <a:defRPr sz="2200">
                <a:latin typeface="Calibri" pitchFamily="34" charset="0"/>
                <a:cs typeface="Calibri" pitchFamily="34" charset="0"/>
              </a:defRPr>
            </a:pPr>
            <a:endParaRPr lang="en-US"/>
          </a:p>
        </c:txPr>
      </c:legendEntry>
      <c:legendEntry>
        <c:idx val="1"/>
        <c:txPr>
          <a:bodyPr/>
          <a:lstStyle/>
          <a:p>
            <a:pPr>
              <a:defRPr sz="2200">
                <a:latin typeface="Calibri" pitchFamily="34" charset="0"/>
                <a:cs typeface="Calibri" pitchFamily="34" charset="0"/>
              </a:defRPr>
            </a:pPr>
            <a:endParaRPr lang="en-US"/>
          </a:p>
        </c:txPr>
      </c:legendEntry>
      <c:legendEntry>
        <c:idx val="2"/>
        <c:txPr>
          <a:bodyPr/>
          <a:lstStyle/>
          <a:p>
            <a:pPr>
              <a:defRPr sz="2200">
                <a:latin typeface="Calibri" pitchFamily="34" charset="0"/>
                <a:cs typeface="Calibri" pitchFamily="34" charset="0"/>
              </a:defRPr>
            </a:pPr>
            <a:endParaRPr lang="en-US"/>
          </a:p>
        </c:txPr>
      </c:legendEntry>
      <c:legendEntry>
        <c:idx val="3"/>
        <c:txPr>
          <a:bodyPr/>
          <a:lstStyle/>
          <a:p>
            <a:pPr>
              <a:defRPr sz="2200">
                <a:latin typeface="Calibri" pitchFamily="34" charset="0"/>
                <a:cs typeface="Calibri" pitchFamily="34" charset="0"/>
              </a:defRPr>
            </a:pPr>
            <a:endParaRPr lang="en-US"/>
          </a:p>
        </c:txPr>
      </c:legendEntry>
      <c:legendEntry>
        <c:idx val="4"/>
        <c:txPr>
          <a:bodyPr/>
          <a:lstStyle/>
          <a:p>
            <a:pPr>
              <a:defRPr sz="2200">
                <a:latin typeface="Calibri" pitchFamily="34" charset="0"/>
                <a:cs typeface="Calibri" pitchFamily="34" charset="0"/>
              </a:defRPr>
            </a:pPr>
            <a:endParaRPr lang="en-US"/>
          </a:p>
        </c:txPr>
      </c:legendEntry>
      <c:layout>
        <c:manualLayout>
          <c:xMode val="edge"/>
          <c:yMode val="edge"/>
          <c:x val="0.63373874772203698"/>
          <c:y val="0.19094291716414527"/>
          <c:w val="0.30754039587846282"/>
          <c:h val="0.70507010040251694"/>
        </c:manualLayout>
      </c:layout>
      <c:overlay val="0"/>
      <c:spPr>
        <a:noFill/>
      </c:spPr>
      <c:txPr>
        <a:bodyPr/>
        <a:lstStyle/>
        <a:p>
          <a:pPr>
            <a:defRPr sz="2799">
              <a:latin typeface="Calibri" pitchFamily="34" charset="0"/>
              <a:cs typeface="Calibri" pitchFamily="34" charset="0"/>
            </a:defRPr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799"/>
      </a:pPr>
      <a:endParaRPr lang="en-US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16B315ED-97F9-424D-B7F1-2ABE81F1274C}" type="datetimeFigureOut">
              <a:rPr lang="en-US"/>
              <a:pPr>
                <a:defRPr/>
              </a:pPr>
              <a:t>11/27/2017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2971800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829675"/>
            <a:ext cx="2971800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CEA93899-73EE-46FD-B53E-1F505966A67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73538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36EF1A3A-0354-48C6-A647-0582436BA78B}" type="datetimeFigureOut">
              <a:rPr lang="en-US"/>
              <a:pPr>
                <a:defRPr/>
              </a:pPr>
              <a:t>11/27/2017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049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16425"/>
            <a:ext cx="5486400" cy="41830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2971800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829675"/>
            <a:ext cx="2971800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B417810F-B19A-48C0-93E5-B8DCBE4F566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554381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D9C4F79-0AF3-4C5A-A89A-8D8E8909207C}" type="slidenum">
              <a:rPr lang="en-US" altLang="en-US" smtClean="0">
                <a:latin typeface="Book Antiqua" pitchFamily="18" charset="0"/>
              </a:rPr>
              <a:pPr eaLnBrk="1" hangingPunct="1">
                <a:spcBef>
                  <a:spcPct val="0"/>
                </a:spcBef>
              </a:pPr>
              <a:t>1</a:t>
            </a:fld>
            <a:endParaRPr lang="en-US" altLang="en-US" smtClean="0">
              <a:latin typeface="Book Antiqua" pitchFamily="18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A45676-A792-4175-9FFD-2A304CAC5CB9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1824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5FDB350-4657-4697-ACE6-647C9E497AEB}" type="slidenum">
              <a:rPr lang="en-US" altLang="en-US" smtClean="0">
                <a:latin typeface="Book Antiqua" pitchFamily="18" charset="0"/>
              </a:rPr>
              <a:pPr eaLnBrk="1" hangingPunct="1">
                <a:spcBef>
                  <a:spcPct val="0"/>
                </a:spcBef>
              </a:pPr>
              <a:t>18</a:t>
            </a:fld>
            <a:endParaRPr lang="en-US" altLang="en-US" smtClean="0">
              <a:latin typeface="Book Antiqua" pitchFamily="18" charset="0"/>
            </a:endParaRPr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416425"/>
            <a:ext cx="5029200" cy="41830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 smtClean="0"/>
              <a:t>Provincetown City Hall Celebration following complete rehabilitation with CPA funds</a:t>
            </a:r>
          </a:p>
          <a:p>
            <a:endParaRPr lang="en-US" dirty="0" smtClean="0"/>
          </a:p>
        </p:txBody>
      </p:sp>
      <p:sp>
        <p:nvSpPr>
          <p:cNvPr id="634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DCB2E24E-FBA7-413C-95CD-A890B412FC56}" type="slidenum">
              <a:rPr lang="en-US" sz="1200" smtClean="0">
                <a:solidFill>
                  <a:prstClr val="black"/>
                </a:solidFill>
                <a:latin typeface="Book Antiqua" pitchFamily="18" charset="0"/>
              </a:rPr>
              <a:pPr eaLnBrk="1" hangingPunct="1"/>
              <a:t>20</a:t>
            </a:fld>
            <a:endParaRPr lang="en-US" sz="1200" smtClean="0">
              <a:solidFill>
                <a:prstClr val="black"/>
              </a:solidFill>
              <a:latin typeface="Book Antiqua" pitchFamily="18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smtClean="0"/>
              <a:t>Open space preserved</a:t>
            </a:r>
            <a:r>
              <a:rPr lang="en-US" baseline="0" dirty="0" smtClean="0"/>
              <a:t> in Grafton</a:t>
            </a:r>
            <a:endParaRPr lang="en-US" dirty="0" smtClean="0"/>
          </a:p>
          <a:p>
            <a:pPr marL="171450" indent="-171450">
              <a:buFontTx/>
              <a:buChar char="-"/>
            </a:pPr>
            <a:r>
              <a:rPr lang="en-US" dirty="0" smtClean="0"/>
              <a:t>Playground in Agawam</a:t>
            </a:r>
          </a:p>
          <a:p>
            <a:pPr marL="171450" indent="-171450">
              <a:buFontTx/>
              <a:buChar char="-"/>
            </a:pPr>
            <a:r>
              <a:rPr lang="en-US" dirty="0" smtClean="0"/>
              <a:t>Duxbury Historic Home Preservation</a:t>
            </a:r>
          </a:p>
          <a:p>
            <a:pPr marL="171450" indent="-171450">
              <a:buFontTx/>
              <a:buChar char="-"/>
            </a:pPr>
            <a:r>
              <a:rPr lang="en-US" dirty="0" smtClean="0"/>
              <a:t>Affordable Housing </a:t>
            </a:r>
            <a:r>
              <a:rPr lang="en-US" dirty="0"/>
              <a:t>in Cambridge</a:t>
            </a:r>
          </a:p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A45676-A792-4175-9FFD-2A304CAC5CB9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9100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E0634771-194F-4FA8-800F-C6387B712163}" type="slidenum">
              <a:rPr lang="en-US" sz="1200" smtClean="0"/>
              <a:pPr eaLnBrk="1" hangingPunct="1"/>
              <a:t>26</a:t>
            </a:fld>
            <a:endParaRPr lang="en-US" sz="1200" smtClean="0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171450" indent="-171450" eaLnBrk="1" hangingPunct="1">
              <a:buFontTx/>
              <a:buChar char="-"/>
            </a:pPr>
            <a:r>
              <a:rPr lang="en-US" dirty="0" smtClean="0"/>
              <a:t>Gloucester city Hall</a:t>
            </a:r>
          </a:p>
          <a:p>
            <a:pPr marL="171450" indent="-171450" eaLnBrk="1" hangingPunct="1">
              <a:buFontTx/>
              <a:buChar char="-"/>
            </a:pPr>
            <a:r>
              <a:rPr lang="en-US" dirty="0" smtClean="0"/>
              <a:t>Randolph Stetson Memorial Hall</a:t>
            </a:r>
          </a:p>
          <a:p>
            <a:pPr marL="171450" indent="-171450" eaLnBrk="1" hangingPunct="1">
              <a:buFontTx/>
              <a:buChar char="-"/>
            </a:pPr>
            <a:r>
              <a:rPr lang="en-US" dirty="0" smtClean="0"/>
              <a:t>Sandwich City Hall</a:t>
            </a:r>
          </a:p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4E127DE8-0BDF-4A79-BF66-CAA865D37150}" type="slidenum">
              <a:rPr lang="en-US" sz="1200" smtClean="0"/>
              <a:pPr eaLnBrk="1" hangingPunct="1"/>
              <a:t>27</a:t>
            </a:fld>
            <a:endParaRPr lang="en-US" sz="1200" smtClean="0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171450" indent="-171450" eaLnBrk="1" hangingPunct="1">
              <a:buFontTx/>
              <a:buChar char="-"/>
            </a:pPr>
            <a:r>
              <a:rPr lang="en-US" dirty="0" smtClean="0"/>
              <a:t>Lexington Historic Print Shop turned into housing for Brain-injured adults</a:t>
            </a:r>
          </a:p>
          <a:p>
            <a:pPr marL="171450" indent="-171450" eaLnBrk="1" hangingPunct="1">
              <a:buFontTx/>
              <a:buChar char="-"/>
            </a:pPr>
            <a:r>
              <a:rPr lang="en-US" dirty="0" smtClean="0"/>
              <a:t>Chelmsford City Hall turned into a Community Arts center</a:t>
            </a:r>
          </a:p>
          <a:p>
            <a:pPr marL="171450" indent="-171450" eaLnBrk="1" hangingPunct="1">
              <a:buFontTx/>
              <a:buChar char="-"/>
            </a:pPr>
            <a:r>
              <a:rPr lang="en-US" dirty="0" smtClean="0"/>
              <a:t>Cohasset Library turned into Affordable Housing for seniors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D6E76268-3FC4-47AB-A71C-484991911D04}" type="slidenum">
              <a:rPr lang="en-US" sz="1200" smtClean="0"/>
              <a:pPr eaLnBrk="1" hangingPunct="1"/>
              <a:t>28</a:t>
            </a:fld>
            <a:endParaRPr lang="en-US" sz="1200" smtClean="0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dirty="0" smtClean="0"/>
              <a:t>- Concord historic rehabilitation of theatre for the arts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7DDCEEE7-0836-4341-8770-79C02E5A0CA1}" type="slidenum">
              <a:rPr lang="en-US" sz="1200" smtClean="0"/>
              <a:pPr eaLnBrk="1" hangingPunct="1"/>
              <a:t>29</a:t>
            </a:fld>
            <a:endParaRPr lang="en-US" sz="1200" smtClean="0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171450" indent="-171450" eaLnBrk="1" hangingPunct="1">
              <a:buFontTx/>
              <a:buChar char="-"/>
            </a:pPr>
            <a:r>
              <a:rPr lang="en-US" dirty="0" smtClean="0"/>
              <a:t>Boxford City Records</a:t>
            </a:r>
          </a:p>
          <a:p>
            <a:pPr marL="171450" indent="-171450" eaLnBrk="1" hangingPunct="1">
              <a:buFontTx/>
              <a:buChar char="-"/>
            </a:pPr>
            <a:r>
              <a:rPr lang="en-US" dirty="0" smtClean="0"/>
              <a:t>“  “    “</a:t>
            </a:r>
          </a:p>
          <a:p>
            <a:pPr eaLnBrk="1" hangingPunct="1"/>
            <a:r>
              <a:rPr lang="en-US" dirty="0" smtClean="0"/>
              <a:t>- Mendon City Records pre preservation/restoration</a:t>
            </a:r>
            <a:endParaRPr lang="en-US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DD3C0975-3E3C-4521-9C52-4B4DB7F9C402}" type="slidenum">
              <a:rPr lang="en-US" sz="1200" smtClean="0"/>
              <a:pPr eaLnBrk="1" hangingPunct="1"/>
              <a:t>30</a:t>
            </a:fld>
            <a:endParaRPr lang="en-US" sz="1200" smtClean="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92519" tIns="46259" rIns="92519" bIns="46259"/>
          <a:lstStyle/>
          <a:p>
            <a:pPr marL="171450" indent="-171450">
              <a:buFontTx/>
              <a:buChar char="-"/>
            </a:pPr>
            <a:r>
              <a:rPr lang="en-US" dirty="0" smtClean="0"/>
              <a:t>Bedford splash park</a:t>
            </a:r>
          </a:p>
          <a:p>
            <a:pPr marL="171450" indent="-171450">
              <a:buFontTx/>
              <a:buChar char="-"/>
            </a:pPr>
            <a:r>
              <a:rPr lang="en-US" dirty="0" smtClean="0"/>
              <a:t>Agawam playground</a:t>
            </a:r>
          </a:p>
          <a:p>
            <a:pPr marL="171450" indent="-171450">
              <a:buFontTx/>
              <a:buChar char="-"/>
            </a:pPr>
            <a:r>
              <a:rPr lang="en-US" dirty="0" smtClean="0"/>
              <a:t>Belchertown playground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smtClean="0"/>
              <a:t>Agawam athletic fields</a:t>
            </a:r>
          </a:p>
          <a:p>
            <a:pPr marL="171450" indent="-171450">
              <a:buFontTx/>
              <a:buChar char="-"/>
            </a:pPr>
            <a:r>
              <a:rPr lang="en-US" dirty="0" smtClean="0"/>
              <a:t>Bridgewater new girls’ softball fields with Rec. Director and CPC Chair </a:t>
            </a:r>
          </a:p>
          <a:p>
            <a:pPr marL="171450" indent="-171450">
              <a:buFontTx/>
              <a:buChar char="-"/>
            </a:pPr>
            <a:r>
              <a:rPr lang="en-US" dirty="0" smtClean="0"/>
              <a:t>Sudbury</a:t>
            </a:r>
            <a:r>
              <a:rPr lang="en-US" baseline="0" dirty="0" smtClean="0"/>
              <a:t> playing fields</a:t>
            </a:r>
            <a:endParaRPr lang="en-US" dirty="0" smtClean="0"/>
          </a:p>
          <a:p>
            <a:pPr marL="171450" indent="-171450">
              <a:buFontTx/>
              <a:buChar char="-"/>
            </a:pPr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 txBox="1">
            <a:spLocks noGrp="1" noChangeArrowheads="1"/>
          </p:cNvSpPr>
          <p:nvPr/>
        </p:nvSpPr>
        <p:spPr bwMode="auto">
          <a:xfrm>
            <a:off x="3884613" y="8829675"/>
            <a:ext cx="2971800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D6E4EC7A-EC18-4BB5-BCE7-F98FF28AB701}" type="slidenum">
              <a:rPr lang="en-US" altLang="en-US">
                <a:latin typeface="Times New Roman" pitchFamily="18" charset="0"/>
              </a:rPr>
              <a:pPr algn="r" eaLnBrk="1" hangingPunct="1">
                <a:spcBef>
                  <a:spcPct val="0"/>
                </a:spcBef>
              </a:pPr>
              <a:t>6</a:t>
            </a:fld>
            <a:endParaRPr lang="en-US" altLang="en-US">
              <a:latin typeface="Times New Roman" pitchFamily="18" charset="0"/>
            </a:endParaRPr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61380D37-8FE2-4070-8A0C-7B9BBD408EB2}" type="slidenum">
              <a:rPr lang="en-US" sz="1200" smtClean="0"/>
              <a:pPr eaLnBrk="1" hangingPunct="1"/>
              <a:t>32</a:t>
            </a:fld>
            <a:endParaRPr lang="en-US" sz="1200" smtClean="0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171450" indent="-171450" eaLnBrk="1" hangingPunct="1">
              <a:buFontTx/>
              <a:buChar char="-"/>
            </a:pPr>
            <a:r>
              <a:rPr lang="en-US" dirty="0" smtClean="0"/>
              <a:t>Newburyport Clipper city Rail Trail </a:t>
            </a:r>
          </a:p>
          <a:p>
            <a:pPr marL="171450" indent="-171450" eaLnBrk="1" hangingPunct="1">
              <a:buFontTx/>
              <a:buChar char="-"/>
            </a:pPr>
            <a:r>
              <a:rPr lang="en-US" dirty="0" smtClean="0"/>
              <a:t>“  “   “ </a:t>
            </a:r>
          </a:p>
          <a:p>
            <a:pPr marL="171450" indent="-171450" eaLnBrk="1" hangingPunct="1">
              <a:buFontTx/>
              <a:buChar char="-"/>
            </a:pPr>
            <a:r>
              <a:rPr lang="en-US" dirty="0" smtClean="0"/>
              <a:t>“  “   “ 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F73B1F3C-5D9B-4F4F-A9DE-028AE6258B9F}" type="slidenum">
              <a:rPr lang="en-US" sz="1200" smtClean="0"/>
              <a:pPr eaLnBrk="1" hangingPunct="1"/>
              <a:t>33</a:t>
            </a:fld>
            <a:endParaRPr lang="en-US" sz="1200" smtClean="0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171450" indent="-171450" eaLnBrk="1" hangingPunct="1">
              <a:buFontTx/>
              <a:buChar char="-"/>
            </a:pPr>
            <a:r>
              <a:rPr lang="en-US" dirty="0" smtClean="0"/>
              <a:t>Weymouth Herring Run park</a:t>
            </a:r>
          </a:p>
          <a:p>
            <a:pPr marL="171450" indent="-171450" eaLnBrk="1" hangingPunct="1">
              <a:buFontTx/>
              <a:buChar char="-"/>
            </a:pPr>
            <a:r>
              <a:rPr lang="en-US" dirty="0" smtClean="0"/>
              <a:t>Barnstable pocket park</a:t>
            </a:r>
          </a:p>
          <a:p>
            <a:pPr marL="171450" indent="-171450" eaLnBrk="1" hangingPunct="1">
              <a:buFontTx/>
              <a:buChar char="-"/>
            </a:pPr>
            <a:r>
              <a:rPr lang="en-US" dirty="0" smtClean="0"/>
              <a:t>Nantucket</a:t>
            </a:r>
            <a:r>
              <a:rPr lang="en-US" baseline="0" dirty="0" smtClean="0"/>
              <a:t> skateboard</a:t>
            </a:r>
            <a:r>
              <a:rPr lang="en-US" dirty="0" smtClean="0"/>
              <a:t> park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smtClean="0"/>
              <a:t>Williamstown farm</a:t>
            </a:r>
          </a:p>
          <a:p>
            <a:pPr marL="171450" indent="-171450">
              <a:buFontTx/>
              <a:buChar char="-"/>
            </a:pPr>
            <a:r>
              <a:rPr lang="en-US" dirty="0" smtClean="0"/>
              <a:t>Newton </a:t>
            </a:r>
            <a:r>
              <a:rPr lang="en-US" dirty="0" err="1" smtClean="0"/>
              <a:t>Angino</a:t>
            </a:r>
            <a:r>
              <a:rPr lang="en-US" dirty="0" smtClean="0"/>
              <a:t> farm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A45676-A792-4175-9FFD-2A304CAC5CB9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67029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smtClean="0"/>
              <a:t>Stow Pilot Grove affordable housing</a:t>
            </a:r>
          </a:p>
          <a:p>
            <a:pPr marL="171450" indent="-171450">
              <a:buFontTx/>
              <a:buChar char="-"/>
            </a:pPr>
            <a:r>
              <a:rPr lang="en-US" dirty="0" smtClean="0"/>
              <a:t>Cambridge affordable housing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A45676-A792-4175-9FFD-2A304CAC5CB9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21045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9D825AEC-3203-4315-9ED4-9802AAA78CBD}" type="slidenum">
              <a:rPr lang="en-US" sz="1200" smtClean="0"/>
              <a:pPr eaLnBrk="1" hangingPunct="1"/>
              <a:t>36</a:t>
            </a:fld>
            <a:endParaRPr lang="en-US" sz="1200" smtClean="0"/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dirty="0" smtClean="0"/>
              <a:t>- Dartmouth housing for veterans</a:t>
            </a:r>
          </a:p>
          <a:p>
            <a:pPr eaLnBrk="1" hangingPunct="1"/>
            <a:r>
              <a:rPr lang="en-US" dirty="0" smtClean="0"/>
              <a:t>- Hingham housing for veterans</a:t>
            </a:r>
          </a:p>
          <a:p>
            <a:pPr eaLnBrk="1" hangingPunct="1"/>
            <a:r>
              <a:rPr lang="en-US" dirty="0" smtClean="0"/>
              <a:t>- Quincy housing for veterans</a:t>
            </a:r>
          </a:p>
          <a:p>
            <a:pPr marL="171450" indent="-171450" eaLnBrk="1" hangingPunct="1">
              <a:buFontTx/>
              <a:buChar char="-"/>
            </a:pPr>
            <a:endParaRPr lang="en-US" dirty="0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smtClean="0"/>
              <a:t>Historic Shovel Shop in Easton BEFORE </a:t>
            </a:r>
          </a:p>
          <a:p>
            <a:pPr marL="171450" indent="-171450">
              <a:buFontTx/>
              <a:buChar char="-"/>
            </a:pPr>
            <a:r>
              <a:rPr lang="en-US" dirty="0" smtClean="0"/>
              <a:t>Historic Shovel Shop in Easton AFTER turned into affordable housing</a:t>
            </a:r>
          </a:p>
          <a:p>
            <a:pPr marL="171450" indent="-171450">
              <a:buFontTx/>
              <a:buChar char="-"/>
            </a:pPr>
            <a:r>
              <a:rPr lang="en-US" dirty="0" smtClean="0"/>
              <a:t>Cohasset Library turned into affordable housing for seniors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A45676-A792-4175-9FFD-2A304CAC5CB9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72897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 Douglas House (historic print shop turned into housing for brain-injured adults) in Lexington (ALL PHOTOS)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A45676-A792-4175-9FFD-2A304CAC5CB9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93119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smtClean="0"/>
              <a:t>Housing built by Habitat for Humanity in Martha’s Vineyard,</a:t>
            </a:r>
          </a:p>
          <a:p>
            <a:pPr marL="171450" indent="-171450">
              <a:buFontTx/>
              <a:buChar char="-"/>
            </a:pPr>
            <a:r>
              <a:rPr lang="en-US" dirty="0" smtClean="0"/>
              <a:t>Housing built by Habitat for Humanity in Scituate</a:t>
            </a:r>
          </a:p>
          <a:p>
            <a:pPr marL="171450" indent="-171450">
              <a:buFontTx/>
              <a:buChar char="-"/>
            </a:pPr>
            <a:r>
              <a:rPr lang="en-US" dirty="0" smtClean="0"/>
              <a:t>Construction crew from local technical school in Lincoln working on CPA-funded affordable home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A45676-A792-4175-9FFD-2A304CAC5CB9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11325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  <p:sp>
        <p:nvSpPr>
          <p:cNvPr id="563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0A64E44-9529-4023-BDDE-F7E20FFF4B43}" type="slidenum">
              <a:rPr lang="en-US" altLang="en-US" smtClean="0">
                <a:latin typeface="Book Antiqua" pitchFamily="18" charset="0"/>
              </a:rPr>
              <a:pPr eaLnBrk="1" hangingPunct="1">
                <a:spcBef>
                  <a:spcPct val="0"/>
                </a:spcBef>
              </a:pPr>
              <a:t>40</a:t>
            </a:fld>
            <a:endParaRPr lang="en-US" altLang="en-US" smtClean="0">
              <a:latin typeface="Book Antiqua" pitchFamily="18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573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561F5E5-3743-4ABE-A210-14962E6E4E85}" type="slidenum">
              <a:rPr lang="en-US" altLang="en-US" smtClean="0">
                <a:latin typeface="Book Antiqua" pitchFamily="18" charset="0"/>
              </a:rPr>
              <a:pPr eaLnBrk="1" hangingPunct="1">
                <a:spcBef>
                  <a:spcPct val="0"/>
                </a:spcBef>
              </a:pPr>
              <a:t>41</a:t>
            </a:fld>
            <a:endParaRPr lang="en-US" altLang="en-US" smtClean="0">
              <a:latin typeface="Book Antiqua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93167D2-D13E-403D-B3CE-AE2946B84479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7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6168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EAD4B68-18EC-4CDE-87A0-A9F96ED59DD0}" type="slidenum">
              <a:rPr lang="en-US" altLang="en-US" smtClean="0">
                <a:latin typeface="Times New Roman" pitchFamily="18" charset="0"/>
              </a:rPr>
              <a:pPr eaLnBrk="1" hangingPunct="1">
                <a:spcBef>
                  <a:spcPct val="0"/>
                </a:spcBef>
              </a:pPr>
              <a:t>8</a:t>
            </a:fld>
            <a:endParaRPr lang="en-US" altLang="en-US" smtClean="0">
              <a:latin typeface="Times New Roman" pitchFamily="18" charset="0"/>
            </a:endParaRPr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416425"/>
            <a:ext cx="5029200" cy="41830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4911876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A45676-A792-4175-9FFD-2A304CAC5CB9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2030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417810F-B19A-48C0-93E5-B8DCBE4F566D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06035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A13EB98-ADBD-4E23-A5F7-635DBB63399D}" type="slidenum">
              <a:rPr lang="en-US" altLang="en-US" smtClean="0">
                <a:latin typeface="Book Antiqua" pitchFamily="18" charset="0"/>
              </a:rPr>
              <a:pPr eaLnBrk="1" hangingPunct="1">
                <a:spcBef>
                  <a:spcPct val="0"/>
                </a:spcBef>
              </a:pPr>
              <a:t>14</a:t>
            </a:fld>
            <a:endParaRPr lang="en-US" altLang="en-US" smtClean="0">
              <a:latin typeface="Book Antiqua" pitchFamily="18" charset="0"/>
            </a:endParaRPr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416425"/>
            <a:ext cx="5029200" cy="418306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BCE733F-6098-42E2-8B02-8194552CFB58}" type="slidenum">
              <a:rPr lang="en-US" altLang="en-US" smtClean="0">
                <a:latin typeface="Book Antiqua" pitchFamily="18" charset="0"/>
              </a:rPr>
              <a:pPr eaLnBrk="1" hangingPunct="1">
                <a:spcBef>
                  <a:spcPct val="0"/>
                </a:spcBef>
              </a:pPr>
              <a:t>15</a:t>
            </a:fld>
            <a:endParaRPr lang="en-US" altLang="en-US" smtClean="0">
              <a:latin typeface="Book Antiqua" pitchFamily="18" charset="0"/>
            </a:endParaRPr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416425"/>
            <a:ext cx="5029200" cy="418306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8494516-FE27-476C-88D1-D3769B559CD5}" type="slidenum">
              <a:rPr lang="en-US" altLang="en-US" smtClean="0">
                <a:latin typeface="Book Antiqua" pitchFamily="18" charset="0"/>
              </a:rPr>
              <a:pPr eaLnBrk="1" hangingPunct="1">
                <a:spcBef>
                  <a:spcPct val="0"/>
                </a:spcBef>
              </a:pPr>
              <a:t>16</a:t>
            </a:fld>
            <a:endParaRPr lang="en-US" altLang="en-US" smtClean="0">
              <a:latin typeface="Book Antiqua" pitchFamily="18" charset="0"/>
            </a:endParaRPr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384300" y="457200"/>
            <a:ext cx="4083050" cy="30622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E9F2A2-B3FF-43A3-93BA-A5951426C46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78634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A08258-1A8E-44CE-B9A7-FE1C4AD2EE6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88864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29016F-C0EE-486E-A6F9-5169A9DE51F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75718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705F4C-58B9-4345-B877-F637336FD11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07991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986D27-0D54-462A-9F90-AA64652BBCE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8727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83578E-E73E-4056-BC3D-DF0AE8BC2D7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5065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CE8BC8-AFC1-4DE9-ADD2-199E04A0266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4340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832EE8-3EFF-4CBD-A094-82CCFA5D281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4158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BAB567-0008-4FBA-AE99-1DE7FD9606E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3157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6B583C-18A1-4BF3-9D43-05F446A3A0E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4707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03C603-5C1C-4573-8B5F-5D2917AC165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8517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1BBD12-09B1-4BA1-AB8A-38772E71458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75345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E427DB-E972-4DB4-8A7C-B24A704722C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5966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92A68C-8CDE-4F06-95FC-85049804D43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8633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ABC1C2-99E7-438B-8617-8805BEB1E95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1609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8A7E01-04A7-4149-ADA3-D469EC6B5AA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4733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8194AA-D278-44B7-BEED-CE8D86070AB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6391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7992B410-0372-403C-9DBB-F7DF04A2579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6444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41ABBB-5482-4479-B41E-14952F5030C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53332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C5235A-B3B4-4ECE-8889-6241B569F93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43295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092ECA-B367-48A1-A61A-A5EF129F9C8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93643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CA9B92-563B-47AD-B508-027BE840581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38795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429BE0-2CE4-419A-B929-FE842899AF5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91960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A77772-0012-49EB-B7C8-F932E8FB568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49241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1BBFC9-4248-48E2-8FD8-B6EF75FCDE8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3179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AAC8A8"/>
            </a:gs>
            <a:gs pos="100000">
              <a:srgbClr val="AAC8A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675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75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75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>
              <a:defRPr/>
            </a:pPr>
            <a:fld id="{0A0545A5-BE74-4486-A442-57F4F170184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AAC8A8"/>
            </a:gs>
            <a:gs pos="100000">
              <a:srgbClr val="81977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B2A52FA3-5D38-46CA-A154-60E591C08851}" type="slidenum">
              <a:rPr lang="en-US">
                <a:solidFill>
                  <a:srgbClr val="000000"/>
                </a:solidFill>
                <a:latin typeface="Times New Roman" pitchFamily="18" charset="0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08836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Book Antiqua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Book Antiqua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Book Antiqua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Book Antiqua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jpg"/><Relationship Id="rId4" Type="http://schemas.openxmlformats.org/officeDocument/2006/relationships/image" Target="../media/image2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2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3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5" Type="http://schemas.openxmlformats.org/officeDocument/2006/relationships/image" Target="../media/image37.png"/><Relationship Id="rId4" Type="http://schemas.openxmlformats.org/officeDocument/2006/relationships/image" Target="../media/image4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5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37.png"/><Relationship Id="rId4" Type="http://schemas.openxmlformats.org/officeDocument/2006/relationships/image" Target="../media/image4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atriotledger.com/opinions/editorials/x1681147176/OUR-OPINION-Quincy-does-right-by-returning-veterans?photo=0" TargetMode="External"/><Relationship Id="rId7" Type="http://schemas.openxmlformats.org/officeDocument/2006/relationships/image" Target="../media/image58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53.png"/><Relationship Id="rId4" Type="http://schemas.openxmlformats.org/officeDocument/2006/relationships/image" Target="../media/image56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62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jpeg"/><Relationship Id="rId4" Type="http://schemas.openxmlformats.org/officeDocument/2006/relationships/image" Target="../media/image6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eg"/><Relationship Id="rId5" Type="http://schemas.openxmlformats.org/officeDocument/2006/relationships/image" Target="../media/image67.png"/><Relationship Id="rId4" Type="http://schemas.openxmlformats.org/officeDocument/2006/relationships/image" Target="../media/image6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North Andover Windrush Farm #2"/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49213"/>
            <a:ext cx="9144000" cy="69072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051" name="Rectangle 5"/>
          <p:cNvSpPr>
            <a:spLocks noChangeArrowheads="1"/>
          </p:cNvSpPr>
          <p:nvPr/>
        </p:nvSpPr>
        <p:spPr bwMode="auto">
          <a:xfrm>
            <a:off x="3657600" y="5181600"/>
            <a:ext cx="5486400" cy="1676400"/>
          </a:xfrm>
          <a:prstGeom prst="rect">
            <a:avLst/>
          </a:prstGeom>
          <a:solidFill>
            <a:schemeClr val="bg1">
              <a:alpha val="59999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buFontTx/>
              <a:buNone/>
            </a:pPr>
            <a:endParaRPr lang="en-US" altLang="en-US" sz="3600">
              <a:latin typeface="Calibri" panose="020F0502020204030204" pitchFamily="34" charset="0"/>
            </a:endParaRPr>
          </a:p>
        </p:txBody>
      </p:sp>
      <p:sp>
        <p:nvSpPr>
          <p:cNvPr id="2052" name="Rectangle 5"/>
          <p:cNvSpPr>
            <a:spLocks noChangeArrowheads="1"/>
          </p:cNvSpPr>
          <p:nvPr/>
        </p:nvSpPr>
        <p:spPr bwMode="auto">
          <a:xfrm>
            <a:off x="0" y="5181600"/>
            <a:ext cx="3657600" cy="1676400"/>
          </a:xfrm>
          <a:prstGeom prst="rect">
            <a:avLst/>
          </a:prstGeom>
          <a:solidFill>
            <a:schemeClr val="bg1">
              <a:alpha val="59999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>
                <a:latin typeface="Calibri" panose="020F0502020204030204" pitchFamily="34" charset="0"/>
              </a:rPr>
              <a:t>	Implementing</a:t>
            </a:r>
            <a:br>
              <a:rPr lang="en-US" altLang="en-US">
                <a:latin typeface="Calibri" panose="020F0502020204030204" pitchFamily="34" charset="0"/>
              </a:rPr>
            </a:br>
            <a:r>
              <a:rPr lang="en-US" altLang="en-US">
                <a:latin typeface="Calibri" panose="020F0502020204030204" pitchFamily="34" charset="0"/>
              </a:rPr>
              <a:t>the Community Preservation Act</a:t>
            </a:r>
          </a:p>
          <a:p>
            <a:pPr algn="ctr" eaLnBrk="1" hangingPunct="1">
              <a:buFontTx/>
              <a:buNone/>
            </a:pPr>
            <a:endParaRPr lang="en-US" altLang="en-US" sz="3600">
              <a:latin typeface="Calibri" panose="020F0502020204030204" pitchFamily="34" charset="0"/>
            </a:endParaRPr>
          </a:p>
        </p:txBody>
      </p:sp>
      <p:pic>
        <p:nvPicPr>
          <p:cNvPr id="2053" name="Picture 4" descr="CPC_logo-VERY LARGE FINAL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5497513"/>
            <a:ext cx="3962400" cy="108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266700" y="2057400"/>
            <a:ext cx="8610600" cy="4114800"/>
          </a:xfrm>
          <a:extLst>
            <a:ext uri="{909E8E84-426E-40DD-AFC4-6F175D3DCCD1}">
              <a14:hiddenFill xmlns:a14="http://schemas.microsoft.com/office/drawing/2010/main">
                <a:solidFill>
                  <a:srgbClr val="333333">
                    <a:alpha val="50195"/>
                  </a:srgbClr>
                </a:solidFill>
              </a14:hiddenFill>
            </a:ext>
          </a:extLst>
        </p:spPr>
        <p:txBody>
          <a:bodyPr/>
          <a:lstStyle/>
          <a:p>
            <a:pPr>
              <a:buFontTx/>
              <a:buNone/>
            </a:pPr>
            <a:r>
              <a:rPr lang="en-US" altLang="en-US" sz="2800" dirty="0" smtClean="0">
                <a:latin typeface="Calibri" panose="020F0502020204030204" pitchFamily="34" charset="0"/>
                <a:cs typeface="Times New Roman" pitchFamily="18" charset="0"/>
              </a:rPr>
              <a:t>•  </a:t>
            </a:r>
            <a:r>
              <a:rPr lang="en-US" altLang="en-US" sz="2800" dirty="0" smtClean="0">
                <a:latin typeface="Calibri" panose="020F0502020204030204" pitchFamily="34" charset="0"/>
              </a:rPr>
              <a:t>Hold at least one public hearing per year</a:t>
            </a:r>
          </a:p>
          <a:p>
            <a:r>
              <a:rPr lang="en-US" altLang="en-US" sz="2800" dirty="0" smtClean="0">
                <a:latin typeface="Calibri" panose="020F0502020204030204" pitchFamily="34" charset="0"/>
              </a:rPr>
              <a:t>Update </a:t>
            </a:r>
            <a:r>
              <a:rPr lang="en-US" altLang="en-US" sz="2800" i="1" dirty="0" smtClean="0">
                <a:latin typeface="Calibri" panose="020F0502020204030204" pitchFamily="34" charset="0"/>
              </a:rPr>
              <a:t>Community Preservation Plan</a:t>
            </a:r>
          </a:p>
          <a:p>
            <a:r>
              <a:rPr lang="en-US" altLang="en-US" sz="2800" dirty="0" smtClean="0">
                <a:latin typeface="Calibri" panose="020F0502020204030204" pitchFamily="34" charset="0"/>
              </a:rPr>
              <a:t>Review CPA account balances &amp; spending to ensure compliance with the Act allowable uses</a:t>
            </a:r>
          </a:p>
          <a:p>
            <a:r>
              <a:rPr lang="en-US" altLang="en-US" sz="2800" dirty="0" smtClean="0">
                <a:latin typeface="Calibri" panose="020F0502020204030204" pitchFamily="34" charset="0"/>
              </a:rPr>
              <a:t>Prepare CPA budget for legislative body</a:t>
            </a:r>
          </a:p>
          <a:p>
            <a:r>
              <a:rPr lang="en-US" altLang="en-US" sz="2800" dirty="0" smtClean="0">
                <a:latin typeface="Calibri" panose="020F0502020204030204" pitchFamily="34" charset="0"/>
              </a:rPr>
              <a:t>Make project recommendations to legislative body</a:t>
            </a:r>
          </a:p>
        </p:txBody>
      </p:sp>
      <p:sp>
        <p:nvSpPr>
          <p:cNvPr id="9219" name="Title 1"/>
          <p:cNvSpPr txBox="1">
            <a:spLocks/>
          </p:cNvSpPr>
          <p:nvPr/>
        </p:nvSpPr>
        <p:spPr bwMode="auto">
          <a:xfrm>
            <a:off x="0" y="0"/>
            <a:ext cx="9144000" cy="1417638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800">
                <a:solidFill>
                  <a:schemeClr val="tx2"/>
                </a:solidFill>
                <a:latin typeface="Calibri" panose="020F0502020204030204" pitchFamily="34" charset="0"/>
              </a:rPr>
              <a:t>CPC Ongoing Requirements</a:t>
            </a:r>
            <a:endParaRPr lang="en-US" altLang="en-US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685800" y="1752600"/>
            <a:ext cx="7772400" cy="5105400"/>
          </a:xfrm>
          <a:extLst>
            <a:ext uri="{909E8E84-426E-40DD-AFC4-6F175D3DCCD1}">
              <a14:hiddenFill xmlns:a14="http://schemas.microsoft.com/office/drawing/2010/main">
                <a:solidFill>
                  <a:srgbClr val="333333">
                    <a:alpha val="50195"/>
                  </a:srgbClr>
                </a:solidFill>
              </a14:hiddenFill>
            </a:ext>
          </a:extLst>
        </p:spPr>
        <p:txBody>
          <a:bodyPr/>
          <a:lstStyle/>
          <a:p>
            <a:pPr>
              <a:defRPr/>
            </a:pPr>
            <a:r>
              <a:rPr lang="en-US" sz="2800" dirty="0" smtClean="0">
                <a:latin typeface="Calibri" panose="020F0502020204030204" pitchFamily="34" charset="0"/>
              </a:rPr>
              <a:t>Usually done at same time as city budget</a:t>
            </a:r>
          </a:p>
          <a:p>
            <a:pPr marL="0" indent="0">
              <a:buFontTx/>
              <a:buNone/>
              <a:defRPr/>
            </a:pPr>
            <a:r>
              <a:rPr lang="en-US" sz="2800" dirty="0" smtClean="0">
                <a:latin typeface="Calibri" panose="020F0502020204030204" pitchFamily="34" charset="0"/>
              </a:rPr>
              <a:t>       </a:t>
            </a:r>
          </a:p>
          <a:p>
            <a:pPr>
              <a:defRPr/>
            </a:pPr>
            <a:r>
              <a:rPr lang="en-US" sz="2800" dirty="0" smtClean="0">
                <a:latin typeface="Calibri" panose="020F0502020204030204" pitchFamily="34" charset="0"/>
              </a:rPr>
              <a:t>Final deadline for budget:  Before tax rate set</a:t>
            </a:r>
          </a:p>
          <a:p>
            <a:pPr>
              <a:defRPr/>
            </a:pPr>
            <a:endParaRPr lang="en-US" sz="2800" dirty="0" smtClean="0">
              <a:latin typeface="Calibri" panose="020F0502020204030204" pitchFamily="34" charset="0"/>
            </a:endParaRPr>
          </a:p>
          <a:p>
            <a:pPr>
              <a:defRPr/>
            </a:pPr>
            <a:r>
              <a:rPr lang="en-US" sz="2800" dirty="0" smtClean="0">
                <a:latin typeface="Calibri" panose="020F0502020204030204" pitchFamily="34" charset="0"/>
              </a:rPr>
              <a:t>Requires CPC recommendation to legislative body</a:t>
            </a:r>
            <a:endParaRPr lang="en-US" sz="2800" dirty="0" smtClean="0">
              <a:latin typeface="Calibri" panose="020F0502020204030204" pitchFamily="34" charset="0"/>
              <a:cs typeface="Times New Roman" pitchFamily="18" charset="0"/>
            </a:endParaRPr>
          </a:p>
          <a:p>
            <a:pPr>
              <a:buFontTx/>
              <a:buNone/>
              <a:defRPr/>
            </a:pPr>
            <a:endParaRPr lang="en-US" sz="2800" dirty="0" smtClean="0">
              <a:latin typeface="Calibri" panose="020F0502020204030204" pitchFamily="34" charset="0"/>
            </a:endParaRPr>
          </a:p>
          <a:p>
            <a:pPr>
              <a:buFontTx/>
              <a:buNone/>
              <a:defRPr/>
            </a:pPr>
            <a:r>
              <a:rPr lang="en-US" sz="2800" dirty="0" smtClean="0">
                <a:latin typeface="Calibri" panose="020F0502020204030204" pitchFamily="34" charset="0"/>
              </a:rPr>
              <a:t>	</a:t>
            </a:r>
          </a:p>
          <a:p>
            <a:pPr>
              <a:buFontTx/>
              <a:buNone/>
              <a:defRPr/>
            </a:pPr>
            <a:r>
              <a:rPr lang="en-US" sz="2800" dirty="0" smtClean="0">
                <a:latin typeface="Calibri" panose="020F0502020204030204" pitchFamily="34" charset="0"/>
              </a:rPr>
              <a:t>		</a:t>
            </a:r>
          </a:p>
          <a:p>
            <a:pPr>
              <a:buFontTx/>
              <a:buNone/>
              <a:defRPr/>
            </a:pPr>
            <a:r>
              <a:rPr lang="en-US" sz="2800" dirty="0" smtClean="0">
                <a:latin typeface="Calibri" panose="020F0502020204030204" pitchFamily="34" charset="0"/>
              </a:rPr>
              <a:t>	</a:t>
            </a:r>
          </a:p>
        </p:txBody>
      </p:sp>
      <p:sp>
        <p:nvSpPr>
          <p:cNvPr id="10243" name="Title 1"/>
          <p:cNvSpPr txBox="1">
            <a:spLocks/>
          </p:cNvSpPr>
          <p:nvPr/>
        </p:nvSpPr>
        <p:spPr bwMode="auto">
          <a:xfrm>
            <a:off x="0" y="7938"/>
            <a:ext cx="9144000" cy="1417637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800">
                <a:solidFill>
                  <a:schemeClr val="tx2"/>
                </a:solidFill>
                <a:latin typeface="Calibri" panose="020F0502020204030204" pitchFamily="34" charset="0"/>
              </a:rPr>
              <a:t>CPA Annual Budget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3"/>
          <p:cNvSpPr>
            <a:spLocks noChangeArrowheads="1"/>
          </p:cNvSpPr>
          <p:nvPr/>
        </p:nvSpPr>
        <p:spPr bwMode="auto">
          <a:xfrm>
            <a:off x="0" y="0"/>
            <a:ext cx="9144000" cy="990600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20483" name="Text Box 4"/>
          <p:cNvSpPr txBox="1">
            <a:spLocks noChangeArrowheads="1"/>
          </p:cNvSpPr>
          <p:nvPr/>
        </p:nvSpPr>
        <p:spPr bwMode="auto">
          <a:xfrm>
            <a:off x="152400" y="146050"/>
            <a:ext cx="8839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3600" dirty="0">
                <a:latin typeface="Calibri" pitchFamily="34" charset="0"/>
                <a:ea typeface="Calibri" pitchFamily="34" charset="0"/>
                <a:cs typeface="Calibri" pitchFamily="34" charset="0"/>
              </a:rPr>
              <a:t>CPA Annual </a:t>
            </a:r>
            <a:r>
              <a:rPr lang="en-US" sz="36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Spending/Set-aside Requirements</a:t>
            </a:r>
            <a:endParaRPr lang="en-US" sz="360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graphicFrame>
        <p:nvGraphicFramePr>
          <p:cNvPr id="2" name="Chart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61700669"/>
              </p:ext>
            </p:extLst>
          </p:nvPr>
        </p:nvGraphicFramePr>
        <p:xfrm>
          <a:off x="-1066800" y="1295400"/>
          <a:ext cx="10896600" cy="4953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150880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685800" y="1752600"/>
            <a:ext cx="7772400" cy="5105400"/>
          </a:xfrm>
          <a:extLst>
            <a:ext uri="{909E8E84-426E-40DD-AFC4-6F175D3DCCD1}">
              <a14:hiddenFill xmlns:a14="http://schemas.microsoft.com/office/drawing/2010/main">
                <a:solidFill>
                  <a:srgbClr val="333333">
                    <a:alpha val="50195"/>
                  </a:srgbClr>
                </a:solidFill>
              </a14:hiddenFill>
            </a:ext>
          </a:extLst>
        </p:spPr>
        <p:txBody>
          <a:bodyPr/>
          <a:lstStyle/>
          <a:p>
            <a:r>
              <a:rPr lang="en-US" altLang="en-US" sz="2800" dirty="0">
                <a:latin typeface="Calibri" panose="020F0502020204030204" pitchFamily="34" charset="0"/>
              </a:rPr>
              <a:t>Required minimum spending (or reserve):</a:t>
            </a:r>
          </a:p>
          <a:p>
            <a:pPr>
              <a:buFontTx/>
              <a:buNone/>
            </a:pPr>
            <a:r>
              <a:rPr lang="en-US" altLang="en-US" sz="2800" dirty="0">
                <a:latin typeface="Calibri" panose="020F0502020204030204" pitchFamily="34" charset="0"/>
              </a:rPr>
              <a:t> 		10% of total revenue for housing projects </a:t>
            </a:r>
          </a:p>
          <a:p>
            <a:pPr>
              <a:buFontTx/>
              <a:buNone/>
            </a:pPr>
            <a:r>
              <a:rPr lang="en-US" altLang="en-US" sz="2800" dirty="0">
                <a:latin typeface="Calibri" panose="020F0502020204030204" pitchFamily="34" charset="0"/>
              </a:rPr>
              <a:t>		10% for historic projects </a:t>
            </a:r>
          </a:p>
          <a:p>
            <a:pPr>
              <a:buFontTx/>
              <a:buNone/>
            </a:pPr>
            <a:r>
              <a:rPr lang="en-US" altLang="en-US" sz="2800" dirty="0">
                <a:latin typeface="Calibri" panose="020F0502020204030204" pitchFamily="34" charset="0"/>
              </a:rPr>
              <a:t>		10% for open space &amp; recreation projects </a:t>
            </a:r>
          </a:p>
          <a:p>
            <a:pPr>
              <a:buFontTx/>
              <a:buNone/>
            </a:pPr>
            <a:r>
              <a:rPr lang="en-US" altLang="en-US" sz="2800" dirty="0">
                <a:latin typeface="Calibri" panose="020F0502020204030204" pitchFamily="34" charset="0"/>
                <a:cs typeface="Times New Roman" pitchFamily="18" charset="0"/>
              </a:rPr>
              <a:t>•	</a:t>
            </a:r>
            <a:r>
              <a:rPr lang="en-US" altLang="en-US" sz="2800" dirty="0">
                <a:latin typeface="Calibri" panose="020F0502020204030204" pitchFamily="34" charset="0"/>
              </a:rPr>
              <a:t>Optional:</a:t>
            </a:r>
          </a:p>
          <a:p>
            <a:pPr>
              <a:buFontTx/>
              <a:buNone/>
            </a:pPr>
            <a:r>
              <a:rPr lang="en-US" altLang="en-US" sz="2800" dirty="0">
                <a:latin typeface="Calibri" panose="020F0502020204030204" pitchFamily="34" charset="0"/>
              </a:rPr>
              <a:t>		Up to 5% for administrative expenses</a:t>
            </a:r>
          </a:p>
          <a:p>
            <a:pPr>
              <a:buFontTx/>
              <a:buNone/>
            </a:pPr>
            <a:r>
              <a:rPr lang="en-US" altLang="en-US" sz="2800" dirty="0">
                <a:latin typeface="Calibri" panose="020F0502020204030204" pitchFamily="34" charset="0"/>
              </a:rPr>
              <a:t>		Appropriations for new CPA projects</a:t>
            </a:r>
          </a:p>
          <a:p>
            <a:pPr>
              <a:buFontTx/>
              <a:buNone/>
            </a:pPr>
            <a:r>
              <a:rPr lang="en-US" altLang="en-US" sz="2800" dirty="0">
                <a:latin typeface="Calibri" panose="020F0502020204030204" pitchFamily="34" charset="0"/>
              </a:rPr>
              <a:t>		Balance goes in a “budgeted reserve”</a:t>
            </a:r>
          </a:p>
          <a:p>
            <a:pPr algn="ctr">
              <a:buNone/>
              <a:defRPr/>
            </a:pPr>
            <a:endParaRPr lang="en-US" sz="2800" dirty="0" smtClean="0">
              <a:latin typeface="Calibri" panose="020F0502020204030204" pitchFamily="34" charset="0"/>
            </a:endParaRPr>
          </a:p>
          <a:p>
            <a:pPr algn="ctr">
              <a:buNone/>
              <a:defRPr/>
            </a:pPr>
            <a:r>
              <a:rPr lang="en-US" sz="2800" dirty="0" smtClean="0">
                <a:latin typeface="Calibri" panose="020F0502020204030204" pitchFamily="34" charset="0"/>
              </a:rPr>
              <a:t>	</a:t>
            </a:r>
            <a:r>
              <a:rPr lang="en-US" sz="2000" dirty="0">
                <a:latin typeface="Calibri" panose="020F0502020204030204" pitchFamily="34" charset="0"/>
              </a:rPr>
              <a:t>Note: Interest earned is credited to CPA Fund</a:t>
            </a:r>
          </a:p>
          <a:p>
            <a:pPr>
              <a:buFontTx/>
              <a:buNone/>
              <a:defRPr/>
            </a:pPr>
            <a:endParaRPr lang="en-US" sz="2800" dirty="0" smtClean="0">
              <a:latin typeface="Calibri" panose="020F0502020204030204" pitchFamily="34" charset="0"/>
            </a:endParaRPr>
          </a:p>
          <a:p>
            <a:pPr>
              <a:buFontTx/>
              <a:buNone/>
              <a:defRPr/>
            </a:pPr>
            <a:r>
              <a:rPr lang="en-US" sz="2800" dirty="0" smtClean="0">
                <a:latin typeface="Calibri" panose="020F0502020204030204" pitchFamily="34" charset="0"/>
              </a:rPr>
              <a:t>		</a:t>
            </a:r>
          </a:p>
          <a:p>
            <a:pPr>
              <a:buFontTx/>
              <a:buNone/>
              <a:defRPr/>
            </a:pPr>
            <a:r>
              <a:rPr lang="en-US" sz="2800" dirty="0" smtClean="0">
                <a:latin typeface="Calibri" panose="020F0502020204030204" pitchFamily="34" charset="0"/>
              </a:rPr>
              <a:t>	</a:t>
            </a:r>
          </a:p>
        </p:txBody>
      </p:sp>
      <p:sp>
        <p:nvSpPr>
          <p:cNvPr id="10243" name="Title 1"/>
          <p:cNvSpPr txBox="1">
            <a:spLocks/>
          </p:cNvSpPr>
          <p:nvPr/>
        </p:nvSpPr>
        <p:spPr bwMode="auto">
          <a:xfrm>
            <a:off x="0" y="7938"/>
            <a:ext cx="9144000" cy="1417637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800" dirty="0">
                <a:solidFill>
                  <a:schemeClr val="tx2"/>
                </a:solidFill>
                <a:latin typeface="Calibri" panose="020F0502020204030204" pitchFamily="34" charset="0"/>
              </a:rPr>
              <a:t>CPA Annual </a:t>
            </a:r>
            <a:r>
              <a:rPr lang="en-US" altLang="en-US" sz="4800" dirty="0" smtClean="0">
                <a:solidFill>
                  <a:schemeClr val="tx2"/>
                </a:solidFill>
                <a:latin typeface="Calibri" panose="020F0502020204030204" pitchFamily="34" charset="0"/>
              </a:rPr>
              <a:t>Budget (FY19 on)</a:t>
            </a:r>
            <a:endParaRPr lang="en-US" altLang="en-US" sz="4800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017201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524000"/>
            <a:ext cx="8839200" cy="4572000"/>
          </a:xfrm>
        </p:spPr>
        <p:txBody>
          <a:bodyPr/>
          <a:lstStyle/>
          <a:p>
            <a:pPr marL="1657350" lvl="1">
              <a:buFontTx/>
              <a:buChar char="•"/>
              <a:defRPr/>
            </a:pPr>
            <a:r>
              <a:rPr lang="en-US" dirty="0" smtClean="0">
                <a:latin typeface="Calibri" panose="020F0502020204030204" pitchFamily="34" charset="0"/>
              </a:rPr>
              <a:t>CPC can request up to 5% of estimated revenues for expenses to run CPC</a:t>
            </a:r>
          </a:p>
          <a:p>
            <a:pPr marL="1657350" lvl="1">
              <a:buFontTx/>
              <a:buChar char="•"/>
              <a:defRPr/>
            </a:pPr>
            <a:endParaRPr lang="en-US" dirty="0" smtClean="0">
              <a:latin typeface="Calibri" panose="020F0502020204030204" pitchFamily="34" charset="0"/>
            </a:endParaRPr>
          </a:p>
          <a:p>
            <a:pPr marL="1657350" lvl="1">
              <a:buFontTx/>
              <a:buChar char="•"/>
              <a:defRPr/>
            </a:pPr>
            <a:r>
              <a:rPr lang="en-US" dirty="0" smtClean="0">
                <a:latin typeface="Calibri" panose="020F0502020204030204" pitchFamily="34" charset="0"/>
              </a:rPr>
              <a:t>Unspent balance returned to undesignated </a:t>
            </a:r>
          </a:p>
          <a:p>
            <a:pPr marL="1371600" lvl="1" indent="0">
              <a:buFontTx/>
              <a:buNone/>
              <a:defRPr/>
            </a:pPr>
            <a:r>
              <a:rPr lang="en-US" dirty="0">
                <a:latin typeface="Calibri" panose="020F0502020204030204" pitchFamily="34" charset="0"/>
              </a:rPr>
              <a:t> </a:t>
            </a:r>
            <a:r>
              <a:rPr lang="en-US" dirty="0" smtClean="0">
                <a:latin typeface="Calibri" panose="020F0502020204030204" pitchFamily="34" charset="0"/>
              </a:rPr>
              <a:t>  fund at end of FY</a:t>
            </a:r>
          </a:p>
          <a:p>
            <a:pPr marL="1657350" lvl="1">
              <a:buFontTx/>
              <a:buChar char="•"/>
              <a:defRPr/>
            </a:pPr>
            <a:endParaRPr lang="en-US" dirty="0" smtClean="0">
              <a:latin typeface="Calibri" panose="020F0502020204030204" pitchFamily="34" charset="0"/>
            </a:endParaRPr>
          </a:p>
          <a:p>
            <a:pPr marL="1657350" lvl="1">
              <a:buFontTx/>
              <a:buChar char="•"/>
              <a:defRPr/>
            </a:pPr>
            <a:r>
              <a:rPr lang="en-US" dirty="0" smtClean="0">
                <a:latin typeface="Calibri" panose="020F0502020204030204" pitchFamily="34" charset="0"/>
              </a:rPr>
              <a:t>For CPC expenses only, </a:t>
            </a:r>
            <a:r>
              <a:rPr lang="en-US" u="sng" dirty="0" smtClean="0">
                <a:latin typeface="Calibri" panose="020F0502020204030204" pitchFamily="34" charset="0"/>
              </a:rPr>
              <a:t>not</a:t>
            </a:r>
            <a:r>
              <a:rPr lang="en-US" dirty="0" smtClean="0">
                <a:latin typeface="Calibri" panose="020F0502020204030204" pitchFamily="34" charset="0"/>
              </a:rPr>
              <a:t> reimbursements to other municipal departments or to pay other municipal staff</a:t>
            </a:r>
          </a:p>
        </p:txBody>
      </p:sp>
      <p:sp>
        <p:nvSpPr>
          <p:cNvPr id="14339" name="Title 1"/>
          <p:cNvSpPr txBox="1">
            <a:spLocks/>
          </p:cNvSpPr>
          <p:nvPr/>
        </p:nvSpPr>
        <p:spPr bwMode="auto">
          <a:xfrm>
            <a:off x="0" y="-46038"/>
            <a:ext cx="9144000" cy="1417638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800" dirty="0" smtClean="0">
                <a:solidFill>
                  <a:schemeClr val="tx2"/>
                </a:solidFill>
                <a:latin typeface="Calibri" panose="020F0502020204030204" pitchFamily="34" charset="0"/>
              </a:rPr>
              <a:t>CPC Administrative </a:t>
            </a:r>
            <a:r>
              <a:rPr lang="en-US" altLang="en-US" sz="4800" dirty="0">
                <a:solidFill>
                  <a:schemeClr val="tx2"/>
                </a:solidFill>
                <a:latin typeface="Calibri" panose="020F0502020204030204" pitchFamily="34" charset="0"/>
              </a:rPr>
              <a:t>Account</a:t>
            </a:r>
            <a:endParaRPr lang="en-US" altLang="en-US" sz="2000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0" y="1524000"/>
            <a:ext cx="8839200" cy="4191000"/>
          </a:xfrm>
        </p:spPr>
        <p:txBody>
          <a:bodyPr/>
          <a:lstStyle/>
          <a:p>
            <a:pPr marL="1657350" lvl="1">
              <a:buFontTx/>
              <a:buChar char="•"/>
            </a:pPr>
            <a:r>
              <a:rPr lang="en-US" altLang="en-US" smtClean="0">
                <a:latin typeface="Calibri" panose="020F0502020204030204" pitchFamily="34" charset="0"/>
              </a:rPr>
              <a:t>Hire administrative assistance</a:t>
            </a:r>
          </a:p>
          <a:p>
            <a:pPr marL="1657350" lvl="1">
              <a:buFontTx/>
              <a:buChar char="•"/>
            </a:pPr>
            <a:endParaRPr lang="en-US" altLang="en-US" smtClean="0">
              <a:latin typeface="Calibri" panose="020F0502020204030204" pitchFamily="34" charset="0"/>
            </a:endParaRPr>
          </a:p>
          <a:p>
            <a:pPr marL="1657350" lvl="1">
              <a:buFontTx/>
              <a:buChar char="•"/>
            </a:pPr>
            <a:r>
              <a:rPr lang="en-US" altLang="en-US" smtClean="0">
                <a:latin typeface="Calibri" panose="020F0502020204030204" pitchFamily="34" charset="0"/>
              </a:rPr>
              <a:t>Professional help:  Appraisals, consultants, legal assistance, general studies </a:t>
            </a:r>
          </a:p>
          <a:p>
            <a:pPr marL="1657350" lvl="1">
              <a:buFontTx/>
              <a:buChar char="•"/>
            </a:pPr>
            <a:endParaRPr lang="en-US" altLang="en-US" smtClean="0">
              <a:latin typeface="Calibri" panose="020F0502020204030204" pitchFamily="34" charset="0"/>
            </a:endParaRPr>
          </a:p>
          <a:p>
            <a:pPr marL="1657350" lvl="1">
              <a:buFontTx/>
              <a:buChar char="•"/>
            </a:pPr>
            <a:r>
              <a:rPr lang="en-US" altLang="en-US" smtClean="0">
                <a:latin typeface="Calibri" panose="020F0502020204030204" pitchFamily="34" charset="0"/>
              </a:rPr>
              <a:t>Due diligence on project recommendations</a:t>
            </a:r>
          </a:p>
          <a:p>
            <a:pPr marL="1657350" lvl="1">
              <a:buFontTx/>
              <a:buChar char="•"/>
            </a:pPr>
            <a:endParaRPr lang="en-US" altLang="en-US" smtClean="0">
              <a:latin typeface="Calibri" panose="020F0502020204030204" pitchFamily="34" charset="0"/>
            </a:endParaRPr>
          </a:p>
          <a:p>
            <a:pPr marL="1657350" lvl="1">
              <a:buFontTx/>
              <a:buChar char="•"/>
            </a:pPr>
            <a:r>
              <a:rPr lang="en-US" altLang="en-US" smtClean="0">
                <a:latin typeface="Calibri" panose="020F0502020204030204" pitchFamily="34" charset="0"/>
              </a:rPr>
              <a:t>Newspaper ads for public hearing</a:t>
            </a:r>
          </a:p>
          <a:p>
            <a:pPr marL="1657350" lvl="1">
              <a:buFontTx/>
              <a:buChar char="•"/>
            </a:pPr>
            <a:endParaRPr lang="en-US" altLang="en-US" smtClean="0">
              <a:latin typeface="Calibri" panose="020F0502020204030204" pitchFamily="34" charset="0"/>
            </a:endParaRPr>
          </a:p>
          <a:p>
            <a:pPr marL="1657350" lvl="1">
              <a:buFontTx/>
              <a:buChar char="•"/>
            </a:pPr>
            <a:r>
              <a:rPr lang="en-US" altLang="en-US" smtClean="0">
                <a:latin typeface="Calibri" panose="020F0502020204030204" pitchFamily="34" charset="0"/>
              </a:rPr>
              <a:t>Misc. expenses</a:t>
            </a:r>
          </a:p>
        </p:txBody>
      </p:sp>
      <p:sp>
        <p:nvSpPr>
          <p:cNvPr id="15363" name="Title 1"/>
          <p:cNvSpPr txBox="1">
            <a:spLocks/>
          </p:cNvSpPr>
          <p:nvPr/>
        </p:nvSpPr>
        <p:spPr bwMode="auto">
          <a:xfrm>
            <a:off x="0" y="-46038"/>
            <a:ext cx="9144000" cy="1417638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800">
                <a:solidFill>
                  <a:schemeClr val="tx2"/>
                </a:solidFill>
                <a:latin typeface="Calibri" panose="020F0502020204030204" pitchFamily="34" charset="0"/>
              </a:rPr>
              <a:t>Administrative Account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800">
                <a:solidFill>
                  <a:schemeClr val="tx2"/>
                </a:solidFill>
                <a:latin typeface="Calibri" panose="020F0502020204030204" pitchFamily="34" charset="0"/>
              </a:rPr>
              <a:t>Common Uses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524000"/>
            <a:ext cx="7772400" cy="4724400"/>
          </a:xfrm>
        </p:spPr>
        <p:txBody>
          <a:bodyPr/>
          <a:lstStyle/>
          <a:p>
            <a:r>
              <a:rPr lang="en-US" altLang="en-US" sz="2800" dirty="0" smtClean="0">
                <a:latin typeface="Calibri" panose="020F0502020204030204" pitchFamily="34" charset="0"/>
              </a:rPr>
              <a:t>Can be used right away, if needed</a:t>
            </a:r>
          </a:p>
          <a:p>
            <a:endParaRPr lang="en-US" altLang="en-US" sz="2800" dirty="0" smtClean="0">
              <a:latin typeface="Calibri" panose="020F0502020204030204" pitchFamily="34" charset="0"/>
            </a:endParaRPr>
          </a:p>
          <a:p>
            <a:r>
              <a:rPr lang="en-US" altLang="en-US" sz="2800" dirty="0" smtClean="0">
                <a:latin typeface="Calibri" panose="020F0502020204030204" pitchFamily="34" charset="0"/>
              </a:rPr>
              <a:t>Can only bond against local surcharge, not state match</a:t>
            </a:r>
          </a:p>
          <a:p>
            <a:endParaRPr lang="en-US" altLang="en-US" sz="2800" dirty="0" smtClean="0">
              <a:latin typeface="Calibri" panose="020F0502020204030204" pitchFamily="34" charset="0"/>
            </a:endParaRPr>
          </a:p>
          <a:p>
            <a:r>
              <a:rPr lang="en-US" altLang="en-US" sz="2800" dirty="0" smtClean="0">
                <a:latin typeface="Calibri" panose="020F0502020204030204" pitchFamily="34" charset="0"/>
              </a:rPr>
              <a:t>Two-thirds vote needed to pass bonded projects at Legislative Body</a:t>
            </a:r>
          </a:p>
          <a:p>
            <a:endParaRPr lang="en-US" altLang="en-US" sz="2800" dirty="0" smtClean="0">
              <a:latin typeface="Calibri" panose="020F0502020204030204" pitchFamily="34" charset="0"/>
              <a:sym typeface="Wingdings" pitchFamily="2" charset="2"/>
            </a:endParaRPr>
          </a:p>
          <a:p>
            <a:r>
              <a:rPr lang="en-US" altLang="en-US" sz="2800" dirty="0" smtClean="0">
                <a:latin typeface="Calibri" panose="020F0502020204030204" pitchFamily="34" charset="0"/>
                <a:sym typeface="Wingdings" pitchFamily="2" charset="2"/>
              </a:rPr>
              <a:t>Cannot pay debt service on non-CPA bonds</a:t>
            </a:r>
          </a:p>
        </p:txBody>
      </p:sp>
      <p:sp>
        <p:nvSpPr>
          <p:cNvPr id="17411" name="Title 1"/>
          <p:cNvSpPr txBox="1">
            <a:spLocks/>
          </p:cNvSpPr>
          <p:nvPr/>
        </p:nvSpPr>
        <p:spPr bwMode="auto">
          <a:xfrm>
            <a:off x="0" y="0"/>
            <a:ext cx="9144000" cy="1295400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800">
                <a:solidFill>
                  <a:schemeClr val="tx2"/>
                </a:solidFill>
                <a:latin typeface="Calibri" panose="020F0502020204030204" pitchFamily="34" charset="0"/>
              </a:rPr>
              <a:t>Borrowing Permitted under CPA</a:t>
            </a:r>
            <a:endParaRPr lang="en-US" altLang="en-US" sz="200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ChangeArrowheads="1"/>
          </p:cNvSpPr>
          <p:nvPr/>
        </p:nvSpPr>
        <p:spPr bwMode="auto">
          <a:xfrm>
            <a:off x="0" y="0"/>
            <a:ext cx="9144000" cy="990600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sz="36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Budget and Project Planning</a:t>
            </a:r>
            <a:endParaRPr lang="en-US" sz="360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2" name="Down Arrow 1"/>
          <p:cNvSpPr/>
          <p:nvPr/>
        </p:nvSpPr>
        <p:spPr>
          <a:xfrm>
            <a:off x="990600" y="2895600"/>
            <a:ext cx="2895600" cy="3733800"/>
          </a:xfrm>
          <a:prstGeom prst="downArrow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own Arrow 4"/>
          <p:cNvSpPr/>
          <p:nvPr/>
        </p:nvSpPr>
        <p:spPr>
          <a:xfrm flipV="1">
            <a:off x="5562600" y="1143000"/>
            <a:ext cx="2895600" cy="3733800"/>
          </a:xfrm>
          <a:prstGeom prst="downArrow">
            <a:avLst/>
          </a:prstGeom>
          <a:solidFill>
            <a:srgbClr val="00B050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723900" y="1295400"/>
            <a:ext cx="3429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latin typeface="+mn-lt"/>
              </a:rPr>
              <a:t>City Budget</a:t>
            </a:r>
          </a:p>
          <a:p>
            <a:pPr algn="ctr"/>
            <a:r>
              <a:rPr lang="en-US" sz="4000" b="1" dirty="0" smtClean="0">
                <a:latin typeface="+mn-lt"/>
              </a:rPr>
              <a:t>100%</a:t>
            </a:r>
            <a:endParaRPr lang="en-US" sz="4000" b="1" dirty="0">
              <a:latin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95900" y="5105400"/>
            <a:ext cx="3429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latin typeface="+mn-lt"/>
              </a:rPr>
              <a:t>CPA Funds</a:t>
            </a:r>
          </a:p>
          <a:p>
            <a:pPr algn="ctr"/>
            <a:r>
              <a:rPr lang="en-US" sz="4000" b="1" dirty="0" smtClean="0">
                <a:latin typeface="+mn-lt"/>
              </a:rPr>
              <a:t>1%</a:t>
            </a:r>
            <a:endParaRPr lang="en-US" sz="40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96762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6"/>
          <p:cNvSpPr>
            <a:spLocks noChangeArrowheads="1"/>
          </p:cNvSpPr>
          <p:nvPr/>
        </p:nvSpPr>
        <p:spPr bwMode="auto">
          <a:xfrm>
            <a:off x="4479925" y="3048000"/>
            <a:ext cx="1841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440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graphicFrame>
        <p:nvGraphicFramePr>
          <p:cNvPr id="557108" name="Group 5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737041"/>
              </p:ext>
            </p:extLst>
          </p:nvPr>
        </p:nvGraphicFramePr>
        <p:xfrm>
          <a:off x="377825" y="1981200"/>
          <a:ext cx="8572500" cy="4149725"/>
        </p:xfrm>
        <a:graphic>
          <a:graphicData uri="http://schemas.openxmlformats.org/drawingml/2006/table">
            <a:tbl>
              <a:tblPr/>
              <a:tblGrid>
                <a:gridCol w="21621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620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6053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6371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83515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7" marB="4572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Open Space</a:t>
                      </a:r>
                    </a:p>
                  </a:txBody>
                  <a:tcPr marT="45727" marB="4572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Historic</a:t>
                      </a:r>
                    </a:p>
                  </a:txBody>
                  <a:tcPr marT="45727" marB="4572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Recreation</a:t>
                      </a:r>
                    </a:p>
                  </a:txBody>
                  <a:tcPr marT="45727" marB="4572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Housing</a:t>
                      </a:r>
                    </a:p>
                  </a:txBody>
                  <a:tcPr marT="45727" marB="4572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520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Acquire</a:t>
                      </a:r>
                    </a:p>
                  </a:txBody>
                  <a:tcPr marT="45727" marB="45727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Yes</a:t>
                      </a:r>
                    </a:p>
                  </a:txBody>
                  <a:tcPr marT="45727" marB="4572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Yes</a:t>
                      </a:r>
                    </a:p>
                  </a:txBody>
                  <a:tcPr marT="45727" marB="4572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Yes</a:t>
                      </a:r>
                    </a:p>
                  </a:txBody>
                  <a:tcPr marT="45727" marB="4572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Yes </a:t>
                      </a:r>
                    </a:p>
                  </a:txBody>
                  <a:tcPr marT="45727" marB="4572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442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Create</a:t>
                      </a:r>
                    </a:p>
                  </a:txBody>
                  <a:tcPr marT="45727" marB="45727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Yes</a:t>
                      </a:r>
                    </a:p>
                  </a:txBody>
                  <a:tcPr marT="45727" marB="4572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</a:t>
                      </a:r>
                    </a:p>
                  </a:txBody>
                  <a:tcPr marT="45727" marB="4572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Yes</a:t>
                      </a:r>
                    </a:p>
                  </a:txBody>
                  <a:tcPr marT="45727" marB="4572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Yes</a:t>
                      </a:r>
                    </a:p>
                  </a:txBody>
                  <a:tcPr marT="45727" marB="4572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284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Preserve</a:t>
                      </a:r>
                    </a:p>
                  </a:txBody>
                  <a:tcPr marT="45727" marB="45727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Yes</a:t>
                      </a:r>
                    </a:p>
                  </a:txBody>
                  <a:tcPr marT="45727" marB="4572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Yes</a:t>
                      </a:r>
                    </a:p>
                  </a:txBody>
                  <a:tcPr marT="45727" marB="4572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Yes</a:t>
                      </a:r>
                    </a:p>
                  </a:txBody>
                  <a:tcPr marT="45727" marB="4572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Yes</a:t>
                      </a:r>
                    </a:p>
                  </a:txBody>
                  <a:tcPr marT="45727" marB="4572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125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Support</a:t>
                      </a:r>
                    </a:p>
                  </a:txBody>
                  <a:tcPr marT="45727" marB="45727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</a:t>
                      </a:r>
                    </a:p>
                  </a:txBody>
                  <a:tcPr marT="45727" marB="4572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</a:t>
                      </a:r>
                    </a:p>
                  </a:txBody>
                  <a:tcPr marT="45727" marB="4572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</a:t>
                      </a:r>
                    </a:p>
                  </a:txBody>
                  <a:tcPr marT="45727" marB="4572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Yes</a:t>
                      </a:r>
                    </a:p>
                  </a:txBody>
                  <a:tcPr marT="45727" marB="4572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3108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Rehabilitate    and/or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Restore</a:t>
                      </a:r>
                    </a:p>
                  </a:txBody>
                  <a:tcPr marT="45727" marB="45727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Yes – if acquired or created w/CPA $$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</a:rPr>
                        <a:t>Yes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Yes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Yes – if acquired or created w/CPA $$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8479" name="Rectangle 2"/>
          <p:cNvSpPr txBox="1">
            <a:spLocks noChangeArrowheads="1"/>
          </p:cNvSpPr>
          <p:nvPr/>
        </p:nvSpPr>
        <p:spPr bwMode="auto">
          <a:xfrm>
            <a:off x="0" y="0"/>
            <a:ext cx="9144000" cy="1417638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800">
                <a:solidFill>
                  <a:schemeClr val="tx2"/>
                </a:solidFill>
                <a:latin typeface="Calibri" panose="020F0502020204030204" pitchFamily="34" charset="0"/>
              </a:rPr>
              <a:t>Determining Project Eligibility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>
                <a:solidFill>
                  <a:schemeClr val="tx2"/>
                </a:solidFill>
                <a:latin typeface="Calibri" panose="020F0502020204030204" pitchFamily="34" charset="0"/>
              </a:rPr>
              <a:t>It’s all about the VERBS!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609600" y="1600200"/>
            <a:ext cx="8305800" cy="5029200"/>
          </a:xfrm>
          <a:extLst>
            <a:ext uri="{909E8E84-426E-40DD-AFC4-6F175D3DCCD1}">
              <a14:hiddenFill xmlns:a14="http://schemas.microsoft.com/office/drawing/2010/main">
                <a:solidFill>
                  <a:srgbClr val="333333">
                    <a:alpha val="50195"/>
                  </a:srgbClr>
                </a:solidFill>
              </a14:hiddenFill>
            </a:ext>
          </a:extLst>
        </p:spPr>
        <p:txBody>
          <a:bodyPr/>
          <a:lstStyle/>
          <a:p>
            <a:r>
              <a:rPr lang="en-US" altLang="en-US" sz="2800" dirty="0" smtClean="0">
                <a:latin typeface="Calibri" panose="020F0502020204030204" pitchFamily="34" charset="0"/>
              </a:rPr>
              <a:t>No supplanting general municipal revenue</a:t>
            </a:r>
          </a:p>
          <a:p>
            <a:r>
              <a:rPr lang="en-US" altLang="en-US" sz="2800" dirty="0" smtClean="0">
                <a:latin typeface="Calibri" panose="020F0502020204030204" pitchFamily="34" charset="0"/>
              </a:rPr>
              <a:t>No maintenance or operating expenses</a:t>
            </a:r>
          </a:p>
          <a:p>
            <a:r>
              <a:rPr lang="en-US" altLang="en-US" sz="2800" dirty="0" smtClean="0">
                <a:latin typeface="Calibri" panose="020F0502020204030204" pitchFamily="34" charset="0"/>
              </a:rPr>
              <a:t>Recreation – Outdoor projects only</a:t>
            </a:r>
          </a:p>
          <a:p>
            <a:r>
              <a:rPr lang="en-US" altLang="en-US" sz="2800" dirty="0" smtClean="0">
                <a:latin typeface="Calibri" panose="020F0502020204030204" pitchFamily="34" charset="0"/>
              </a:rPr>
              <a:t>Asset Purchases – Must file permanent restriction with the state, held by 3</a:t>
            </a:r>
            <a:r>
              <a:rPr lang="en-US" altLang="en-US" sz="2800" baseline="30000" dirty="0" smtClean="0">
                <a:latin typeface="Calibri" panose="020F0502020204030204" pitchFamily="34" charset="0"/>
              </a:rPr>
              <a:t>rd</a:t>
            </a:r>
            <a:r>
              <a:rPr lang="en-US" altLang="en-US" sz="2800" dirty="0" smtClean="0">
                <a:latin typeface="Calibri" panose="020F0502020204030204" pitchFamily="34" charset="0"/>
              </a:rPr>
              <a:t> party</a:t>
            </a:r>
          </a:p>
          <a:p>
            <a:r>
              <a:rPr lang="en-US" altLang="en-US" sz="2800" dirty="0" smtClean="0">
                <a:latin typeface="Calibri" panose="020F0502020204030204" pitchFamily="34" charset="0"/>
              </a:rPr>
              <a:t>Projects may not be voted on at Legislative Body unless CPC has first issued a positive recommendation</a:t>
            </a:r>
          </a:p>
          <a:p>
            <a:r>
              <a:rPr lang="en-US" altLang="en-US" sz="2800" dirty="0" smtClean="0">
                <a:latin typeface="Calibri" panose="020F0502020204030204" pitchFamily="34" charset="0"/>
              </a:rPr>
              <a:t>City Departments apply for funding to CPC</a:t>
            </a:r>
            <a:r>
              <a:rPr lang="en-US" altLang="en-US" sz="2800" b="1" dirty="0" smtClean="0">
                <a:latin typeface="Calibri" panose="020F0502020204030204" pitchFamily="34" charset="0"/>
              </a:rPr>
              <a:t>	</a:t>
            </a:r>
          </a:p>
          <a:p>
            <a:pPr>
              <a:buFontTx/>
              <a:buNone/>
            </a:pPr>
            <a:endParaRPr lang="en-US" altLang="en-US" dirty="0" smtClean="0">
              <a:latin typeface="Calibri" panose="020F0502020204030204" pitchFamily="34" charset="0"/>
            </a:endParaRPr>
          </a:p>
        </p:txBody>
      </p:sp>
      <p:sp>
        <p:nvSpPr>
          <p:cNvPr id="19459" name="Title 1"/>
          <p:cNvSpPr txBox="1">
            <a:spLocks/>
          </p:cNvSpPr>
          <p:nvPr/>
        </p:nvSpPr>
        <p:spPr bwMode="auto">
          <a:xfrm>
            <a:off x="0" y="0"/>
            <a:ext cx="9144000" cy="1417638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800" dirty="0">
                <a:solidFill>
                  <a:schemeClr val="tx2"/>
                </a:solidFill>
                <a:latin typeface="Calibri" panose="020F0502020204030204" pitchFamily="34" charset="0"/>
              </a:rPr>
              <a:t>Basic Tenets of CPA Spending</a:t>
            </a:r>
            <a:endParaRPr lang="en-US" altLang="en-US" sz="2000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>
            <a:endCxn id="3085" idx="2"/>
          </p:cNvCxnSpPr>
          <p:nvPr/>
        </p:nvCxnSpPr>
        <p:spPr>
          <a:xfrm flipH="1" flipV="1">
            <a:off x="3636932" y="2380043"/>
            <a:ext cx="201446" cy="650886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 flipV="1">
            <a:off x="2317750" y="3198813"/>
            <a:ext cx="846138" cy="379412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5372502" y="2640154"/>
            <a:ext cx="647298" cy="734872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2117725" y="4495800"/>
            <a:ext cx="1158875" cy="295275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5867400" y="4068764"/>
            <a:ext cx="1030287" cy="9170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3425825" y="4897438"/>
            <a:ext cx="403225" cy="833437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3081" name="Picture 9" descr="PM 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575" y="2595563"/>
            <a:ext cx="1654175" cy="123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1"/>
          <p:cNvSpPr/>
          <p:nvPr/>
        </p:nvSpPr>
        <p:spPr>
          <a:xfrm>
            <a:off x="3048000" y="2886075"/>
            <a:ext cx="2971800" cy="2138363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pic>
        <p:nvPicPr>
          <p:cNvPr id="3083" name="Picture 4" descr="CPC_logo-VERY LARGE FINA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3888" y="3579813"/>
            <a:ext cx="2703512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4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8891" y="1517367"/>
            <a:ext cx="1371600" cy="136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5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4857" y="1519618"/>
            <a:ext cx="2724150" cy="86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8117" y="5314156"/>
            <a:ext cx="1843088" cy="128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1" name="Straight Connector 20"/>
          <p:cNvCxnSpPr/>
          <p:nvPr/>
        </p:nvCxnSpPr>
        <p:spPr>
          <a:xfrm>
            <a:off x="5248275" y="4830763"/>
            <a:ext cx="619125" cy="950912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5492749" y="5347696"/>
            <a:ext cx="2574925" cy="974725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atin typeface="Calibri" panose="020F050202020403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492750" y="5372813"/>
            <a:ext cx="2574925" cy="923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Representatives from 4 member communities and 4</a:t>
            </a:r>
            <a:r>
              <a:rPr lang="en-US" sz="1800" b="1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at-large members</a:t>
            </a:r>
          </a:p>
        </p:txBody>
      </p:sp>
      <p:sp>
        <p:nvSpPr>
          <p:cNvPr id="3091" name="Rectangle 2"/>
          <p:cNvSpPr txBox="1">
            <a:spLocks noChangeArrowheads="1"/>
          </p:cNvSpPr>
          <p:nvPr/>
        </p:nvSpPr>
        <p:spPr bwMode="auto">
          <a:xfrm>
            <a:off x="0" y="-19050"/>
            <a:ext cx="9144000" cy="1238250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60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About the Coalition</a:t>
            </a:r>
          </a:p>
        </p:txBody>
      </p:sp>
      <p:pic>
        <p:nvPicPr>
          <p:cNvPr id="3092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113" y="4011613"/>
            <a:ext cx="114300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3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233" y="3271577"/>
            <a:ext cx="1600200" cy="122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Box 2"/>
          <p:cNvSpPr txBox="1">
            <a:spLocks noChangeArrowheads="1"/>
          </p:cNvSpPr>
          <p:nvPr/>
        </p:nvSpPr>
        <p:spPr bwMode="auto">
          <a:xfrm>
            <a:off x="73025" y="1371600"/>
            <a:ext cx="3740150" cy="5170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2000" dirty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Project </a:t>
            </a:r>
            <a:r>
              <a:rPr lang="en-US" sz="2000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proponents </a:t>
            </a:r>
            <a:r>
              <a:rPr lang="en-US" sz="2000" dirty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submit applications to Community Preservation Committee (CPC)</a:t>
            </a:r>
          </a:p>
          <a:p>
            <a:pPr algn="ctr" eaLnBrk="1" hangingPunct="1"/>
            <a:endParaRPr lang="en-US" sz="2000" dirty="0">
              <a:solidFill>
                <a:srgbClr val="000000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algn="ctr" eaLnBrk="1" hangingPunct="1"/>
            <a:endParaRPr lang="en-US" sz="2000" dirty="0">
              <a:solidFill>
                <a:srgbClr val="000000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algn="ctr" eaLnBrk="1" hangingPunct="1"/>
            <a:r>
              <a:rPr lang="en-US" sz="2000" dirty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CPC reviews projects, gets input</a:t>
            </a:r>
          </a:p>
          <a:p>
            <a:pPr algn="ctr" eaLnBrk="1" hangingPunct="1"/>
            <a:endParaRPr lang="en-US" sz="2000" dirty="0">
              <a:solidFill>
                <a:srgbClr val="000000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algn="ctr" eaLnBrk="1" hangingPunct="1"/>
            <a:endParaRPr lang="en-US" sz="2000" dirty="0">
              <a:solidFill>
                <a:srgbClr val="000000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algn="ctr" eaLnBrk="1" hangingPunct="1"/>
            <a:r>
              <a:rPr lang="en-US" sz="2000" dirty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CPC recommends list of projects </a:t>
            </a:r>
            <a:r>
              <a:rPr lang="en-US" sz="2000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to Legislative Body</a:t>
            </a:r>
            <a:endParaRPr lang="en-US" sz="2000" dirty="0">
              <a:solidFill>
                <a:srgbClr val="000000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algn="ctr" eaLnBrk="1" hangingPunct="1"/>
            <a:endParaRPr lang="en-US" sz="2000" dirty="0">
              <a:solidFill>
                <a:srgbClr val="000000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algn="ctr" eaLnBrk="1" hangingPunct="1"/>
            <a:endParaRPr lang="en-US" sz="2000" dirty="0" smtClean="0">
              <a:solidFill>
                <a:srgbClr val="000000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algn="ctr" eaLnBrk="1" hangingPunct="1"/>
            <a:r>
              <a:rPr lang="en-US" sz="2000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Majority </a:t>
            </a:r>
            <a:r>
              <a:rPr lang="en-US" sz="2000" dirty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vote of </a:t>
            </a:r>
            <a:r>
              <a:rPr lang="en-US" sz="2000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Legislative Body </a:t>
            </a:r>
            <a:r>
              <a:rPr lang="en-US" sz="2000" dirty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required for each project to get CPA $$$</a:t>
            </a:r>
          </a:p>
          <a:p>
            <a:pPr algn="ctr" eaLnBrk="1" hangingPunct="1"/>
            <a:endParaRPr lang="en-US" sz="3000" dirty="0">
              <a:solidFill>
                <a:srgbClr val="000000"/>
              </a:solidFill>
            </a:endParaRPr>
          </a:p>
        </p:txBody>
      </p:sp>
      <p:pic>
        <p:nvPicPr>
          <p:cNvPr id="19459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0" r="16000"/>
          <a:stretch>
            <a:fillRect/>
          </a:stretch>
        </p:blipFill>
        <p:spPr bwMode="auto">
          <a:xfrm>
            <a:off x="4005263" y="990600"/>
            <a:ext cx="5138737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Rectangle 3"/>
          <p:cNvSpPr>
            <a:spLocks noChangeArrowheads="1"/>
          </p:cNvSpPr>
          <p:nvPr/>
        </p:nvSpPr>
        <p:spPr bwMode="auto">
          <a:xfrm>
            <a:off x="0" y="0"/>
            <a:ext cx="9144000" cy="990600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9461" name="Text Box 4"/>
          <p:cNvSpPr txBox="1">
            <a:spLocks noChangeArrowheads="1"/>
          </p:cNvSpPr>
          <p:nvPr/>
        </p:nvSpPr>
        <p:spPr bwMode="auto">
          <a:xfrm>
            <a:off x="69850" y="203200"/>
            <a:ext cx="900906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3600" dirty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How do CPA Projects </a:t>
            </a:r>
            <a:r>
              <a:rPr lang="en-US" sz="3600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Happen?</a:t>
            </a:r>
            <a:endParaRPr lang="en-US" sz="3600" dirty="0">
              <a:solidFill>
                <a:srgbClr val="000000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8" name="Down Arrow 7"/>
          <p:cNvSpPr/>
          <p:nvPr/>
        </p:nvSpPr>
        <p:spPr>
          <a:xfrm>
            <a:off x="1847850" y="3352800"/>
            <a:ext cx="190500" cy="457200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10" name="Down Arrow 9"/>
          <p:cNvSpPr/>
          <p:nvPr/>
        </p:nvSpPr>
        <p:spPr>
          <a:xfrm>
            <a:off x="1839913" y="4572000"/>
            <a:ext cx="190500" cy="457200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11" name="Down Arrow 10"/>
          <p:cNvSpPr/>
          <p:nvPr/>
        </p:nvSpPr>
        <p:spPr>
          <a:xfrm>
            <a:off x="1852613" y="2362200"/>
            <a:ext cx="190500" cy="457200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8155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609600" y="1905000"/>
            <a:ext cx="8305800" cy="4572000"/>
          </a:xfrm>
          <a:extLst>
            <a:ext uri="{909E8E84-426E-40DD-AFC4-6F175D3DCCD1}">
              <a14:hiddenFill xmlns:a14="http://schemas.microsoft.com/office/drawing/2010/main">
                <a:solidFill>
                  <a:srgbClr val="333333">
                    <a:alpha val="50195"/>
                  </a:srgbClr>
                </a:solidFill>
              </a14:hiddenFill>
            </a:ext>
          </a:extLst>
        </p:spPr>
        <p:txBody>
          <a:bodyPr/>
          <a:lstStyle/>
          <a:p>
            <a:r>
              <a:rPr lang="en-US" altLang="en-US" sz="2800" smtClean="0">
                <a:latin typeface="Calibri" panose="020F0502020204030204" pitchFamily="34" charset="0"/>
              </a:rPr>
              <a:t>Should include amount in dollars and the funding source (which CPA account?)</a:t>
            </a:r>
          </a:p>
          <a:p>
            <a:r>
              <a:rPr lang="en-US" altLang="en-US" sz="2800" smtClean="0">
                <a:latin typeface="Calibri" panose="020F0502020204030204" pitchFamily="34" charset="0"/>
              </a:rPr>
              <a:t>Should include name of board/commission or other party that is carrying out project</a:t>
            </a:r>
          </a:p>
          <a:p>
            <a:r>
              <a:rPr lang="en-US" altLang="en-US" sz="2800" smtClean="0">
                <a:latin typeface="Calibri" panose="020F0502020204030204" pitchFamily="34" charset="0"/>
              </a:rPr>
              <a:t>Should include details of the project</a:t>
            </a:r>
          </a:p>
          <a:p>
            <a:r>
              <a:rPr lang="en-US" altLang="en-US" sz="2800" smtClean="0">
                <a:latin typeface="Calibri" panose="020F0502020204030204" pitchFamily="34" charset="0"/>
              </a:rPr>
              <a:t>Should include CPA “verbs” that justify project</a:t>
            </a:r>
          </a:p>
          <a:p>
            <a:r>
              <a:rPr lang="en-US" altLang="en-US" sz="2800" smtClean="0">
                <a:latin typeface="Calibri" panose="020F0502020204030204" pitchFamily="34" charset="0"/>
              </a:rPr>
              <a:t>CPC may include specific conditions </a:t>
            </a:r>
            <a:r>
              <a:rPr lang="en-US" altLang="en-US" smtClean="0">
                <a:latin typeface="Calibri" panose="020F0502020204030204" pitchFamily="34" charset="0"/>
              </a:rPr>
              <a:t>	</a:t>
            </a:r>
          </a:p>
          <a:p>
            <a:pPr>
              <a:buFontTx/>
              <a:buNone/>
            </a:pPr>
            <a:endParaRPr lang="en-US" altLang="en-US" smtClean="0">
              <a:latin typeface="Calibri" panose="020F0502020204030204" pitchFamily="34" charset="0"/>
            </a:endParaRPr>
          </a:p>
        </p:txBody>
      </p:sp>
      <p:sp>
        <p:nvSpPr>
          <p:cNvPr id="21507" name="Title 1"/>
          <p:cNvSpPr txBox="1">
            <a:spLocks/>
          </p:cNvSpPr>
          <p:nvPr/>
        </p:nvSpPr>
        <p:spPr bwMode="auto">
          <a:xfrm>
            <a:off x="0" y="0"/>
            <a:ext cx="9144000" cy="1417638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800">
                <a:solidFill>
                  <a:schemeClr val="tx2"/>
                </a:solidFill>
                <a:latin typeface="Calibri" panose="020F0502020204030204" pitchFamily="34" charset="0"/>
              </a:rPr>
              <a:t>Project Recommendations</a:t>
            </a:r>
            <a:endParaRPr lang="en-US" altLang="en-US" sz="200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609600" y="2057400"/>
            <a:ext cx="7772400" cy="4267200"/>
          </a:xfrm>
          <a:extLst>
            <a:ext uri="{909E8E84-426E-40DD-AFC4-6F175D3DCCD1}">
              <a14:hiddenFill xmlns:a14="http://schemas.microsoft.com/office/drawing/2010/main">
                <a:solidFill>
                  <a:srgbClr val="333333">
                    <a:alpha val="50195"/>
                  </a:srgbClr>
                </a:solidFill>
              </a14:hiddenFill>
            </a:ext>
          </a:extLst>
        </p:spPr>
        <p:txBody>
          <a:bodyPr/>
          <a:lstStyle/>
          <a:p>
            <a:pPr algn="just">
              <a:lnSpc>
                <a:spcPct val="90000"/>
              </a:lnSpc>
              <a:buFontTx/>
              <a:buNone/>
            </a:pPr>
            <a:r>
              <a:rPr lang="en-US" altLang="en-US" b="1" dirty="0" smtClean="0">
                <a:latin typeface="Calibri" panose="020F0502020204030204" pitchFamily="34" charset="0"/>
                <a:cs typeface="Times New Roman" pitchFamily="18" charset="0"/>
              </a:rPr>
              <a:t>ARTICLE 36. </a:t>
            </a:r>
            <a:r>
              <a:rPr lang="en-US" altLang="en-US" dirty="0" smtClean="0">
                <a:latin typeface="Calibri" panose="020F0502020204030204" pitchFamily="34" charset="0"/>
                <a:cs typeface="Times New Roman" pitchFamily="18" charset="0"/>
              </a:rPr>
              <a:t>To see if the City will vote to appropriate $53,500 from the Historic Resources Reserve of the Community Preservation Fund to fund Phase I of </a:t>
            </a:r>
            <a:r>
              <a:rPr lang="en-US" altLang="en-US" smtClean="0">
                <a:latin typeface="Calibri" panose="020F0502020204030204" pitchFamily="34" charset="0"/>
                <a:cs typeface="Times New Roman" pitchFamily="18" charset="0"/>
              </a:rPr>
              <a:t>the Cambridge </a:t>
            </a:r>
            <a:r>
              <a:rPr lang="en-US" altLang="en-US" dirty="0" smtClean="0">
                <a:latin typeface="Calibri" panose="020F0502020204030204" pitchFamily="34" charset="0"/>
                <a:cs typeface="Times New Roman" pitchFamily="18" charset="0"/>
              </a:rPr>
              <a:t>City Clerk’s project for preservation of historic city records; said funds to be expended under the direction of the Community Preservation Committee and City Clerk.</a:t>
            </a:r>
            <a:r>
              <a:rPr lang="en-US" altLang="en-US" dirty="0" smtClean="0">
                <a:latin typeface="Calibri" panose="020F0502020204030204" pitchFamily="34" charset="0"/>
              </a:rPr>
              <a:t>	</a:t>
            </a:r>
          </a:p>
          <a:p>
            <a:pPr>
              <a:lnSpc>
                <a:spcPct val="90000"/>
              </a:lnSpc>
              <a:buFontTx/>
              <a:buNone/>
            </a:pPr>
            <a:endParaRPr lang="en-US" altLang="en-US" dirty="0" smtClean="0">
              <a:latin typeface="Calibri" panose="020F0502020204030204" pitchFamily="34" charset="0"/>
            </a:endParaRPr>
          </a:p>
        </p:txBody>
      </p:sp>
      <p:sp>
        <p:nvSpPr>
          <p:cNvPr id="22531" name="Title 1"/>
          <p:cNvSpPr txBox="1">
            <a:spLocks/>
          </p:cNvSpPr>
          <p:nvPr/>
        </p:nvSpPr>
        <p:spPr bwMode="auto">
          <a:xfrm>
            <a:off x="0" y="0"/>
            <a:ext cx="9144000" cy="1417638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800">
                <a:solidFill>
                  <a:schemeClr val="tx2"/>
                </a:solidFill>
                <a:latin typeface="Calibri" panose="020F0502020204030204" pitchFamily="34" charset="0"/>
              </a:rPr>
              <a:t>Sample Project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>
                <a:solidFill>
                  <a:schemeClr val="tx2"/>
                </a:solidFill>
                <a:latin typeface="Calibri" panose="020F0502020204030204" pitchFamily="34" charset="0"/>
              </a:rPr>
              <a:t>Recommendation/Warrant Article</a:t>
            </a:r>
            <a:endParaRPr lang="en-US" altLang="en-US" sz="180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609600" y="2057400"/>
            <a:ext cx="7772400" cy="4267200"/>
          </a:xfrm>
          <a:extLst>
            <a:ext uri="{909E8E84-426E-40DD-AFC4-6F175D3DCCD1}">
              <a14:hiddenFill xmlns:a14="http://schemas.microsoft.com/office/drawing/2010/main">
                <a:solidFill>
                  <a:srgbClr val="333333">
                    <a:alpha val="50195"/>
                  </a:srgbClr>
                </a:solidFill>
              </a14:hiddenFill>
            </a:ext>
          </a:extLst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mtClean="0">
                <a:latin typeface="Calibri" panose="020F0502020204030204" pitchFamily="34" charset="0"/>
              </a:rPr>
              <a:t>Approve recommendations of CPC</a:t>
            </a:r>
          </a:p>
          <a:p>
            <a:pPr>
              <a:lnSpc>
                <a:spcPct val="90000"/>
              </a:lnSpc>
            </a:pPr>
            <a:r>
              <a:rPr lang="en-US" altLang="en-US" smtClean="0">
                <a:latin typeface="Calibri" panose="020F0502020204030204" pitchFamily="34" charset="0"/>
              </a:rPr>
              <a:t>Reject recommendations of CPC</a:t>
            </a:r>
          </a:p>
          <a:p>
            <a:pPr>
              <a:lnSpc>
                <a:spcPct val="90000"/>
              </a:lnSpc>
            </a:pPr>
            <a:r>
              <a:rPr lang="en-US" altLang="en-US" smtClean="0">
                <a:latin typeface="Calibri" panose="020F0502020204030204" pitchFamily="34" charset="0"/>
              </a:rPr>
              <a:t>Reduce amount recommended by CPC</a:t>
            </a:r>
          </a:p>
          <a:p>
            <a:pPr>
              <a:lnSpc>
                <a:spcPct val="90000"/>
              </a:lnSpc>
            </a:pPr>
            <a:r>
              <a:rPr lang="en-US" altLang="en-US" smtClean="0">
                <a:latin typeface="Calibri" panose="020F0502020204030204" pitchFamily="34" charset="0"/>
              </a:rPr>
              <a:t>Reserve amount recommended by CPC to applicable reserve account, rather than approving the project (rarely used)</a:t>
            </a:r>
          </a:p>
        </p:txBody>
      </p:sp>
      <p:sp>
        <p:nvSpPr>
          <p:cNvPr id="23555" name="Title 1"/>
          <p:cNvSpPr txBox="1">
            <a:spLocks/>
          </p:cNvSpPr>
          <p:nvPr/>
        </p:nvSpPr>
        <p:spPr bwMode="auto">
          <a:xfrm>
            <a:off x="0" y="0"/>
            <a:ext cx="9144000" cy="1417638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>
                <a:solidFill>
                  <a:schemeClr val="tx2"/>
                </a:solidFill>
                <a:latin typeface="Calibri" panose="020F0502020204030204" pitchFamily="34" charset="0"/>
              </a:rPr>
              <a:t>Legislative Body Actions Are Limited</a:t>
            </a:r>
            <a:endParaRPr lang="en-US" altLang="en-US" sz="140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10" name="Picture 10" descr="S:\National Programs\State and Local Files\Massachusetts\Community Preservation Act\Website Redesign 2010\Web Content\Draft content pages\Case Studies\Agawam School Street Park Playground2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990600"/>
            <a:ext cx="459105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81400"/>
            <a:ext cx="45720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8" name="Rectangle 3"/>
          <p:cNvSpPr>
            <a:spLocks noChangeArrowheads="1"/>
          </p:cNvSpPr>
          <p:nvPr/>
        </p:nvSpPr>
        <p:spPr bwMode="auto">
          <a:xfrm>
            <a:off x="0" y="0"/>
            <a:ext cx="9144000" cy="990600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21509" name="Text Box 4"/>
          <p:cNvSpPr txBox="1">
            <a:spLocks noChangeArrowheads="1"/>
          </p:cNvSpPr>
          <p:nvPr/>
        </p:nvSpPr>
        <p:spPr bwMode="auto">
          <a:xfrm>
            <a:off x="39688" y="152400"/>
            <a:ext cx="90646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3200" dirty="0">
                <a:latin typeface="Calibri" pitchFamily="34" charset="0"/>
                <a:ea typeface="Calibri" pitchFamily="34" charset="0"/>
                <a:cs typeface="Calibri" pitchFamily="34" charset="0"/>
              </a:rPr>
              <a:t>Potential Uses of CPA Funds</a:t>
            </a:r>
          </a:p>
        </p:txBody>
      </p:sp>
      <p:pic>
        <p:nvPicPr>
          <p:cNvPr id="21511" name="Picture 5" descr="Duxbur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657600"/>
            <a:ext cx="45720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 descr="\\nero\NatPrograms\State and Local Files\Massachusetts\CPA\Photos\TPL CPA project photos\Grafton - Pell Farm - TPL\Monkman pictures\Monkman_PellFarm_D2000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0600"/>
            <a:ext cx="457200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2340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Title 1"/>
          <p:cNvSpPr txBox="1">
            <a:spLocks/>
          </p:cNvSpPr>
          <p:nvPr/>
        </p:nvSpPr>
        <p:spPr bwMode="auto">
          <a:xfrm>
            <a:off x="0" y="0"/>
            <a:ext cx="9144000" cy="1417638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800" dirty="0" smtClean="0">
                <a:solidFill>
                  <a:schemeClr val="tx2"/>
                </a:solidFill>
                <a:latin typeface="Calibri" panose="020F0502020204030204" pitchFamily="34" charset="0"/>
              </a:rPr>
              <a:t>Historic Projects Flowchart</a:t>
            </a:r>
            <a:endParaRPr lang="en-US" altLang="en-US" sz="2000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6" r="-538"/>
          <a:stretch/>
        </p:blipFill>
        <p:spPr>
          <a:xfrm>
            <a:off x="0" y="1414226"/>
            <a:ext cx="5056926" cy="5440362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2141" y="1417639"/>
            <a:ext cx="4101859" cy="5440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143303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5"/>
          <p:cNvSpPr>
            <a:spLocks noChangeArrowheads="1"/>
          </p:cNvSpPr>
          <p:nvPr/>
        </p:nvSpPr>
        <p:spPr bwMode="auto">
          <a:xfrm>
            <a:off x="0" y="0"/>
            <a:ext cx="9144000" cy="990600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23556" name="Text Box 10"/>
          <p:cNvSpPr txBox="1">
            <a:spLocks noChangeArrowheads="1"/>
          </p:cNvSpPr>
          <p:nvPr/>
        </p:nvSpPr>
        <p:spPr bwMode="auto">
          <a:xfrm>
            <a:off x="4572000" y="1600200"/>
            <a:ext cx="4210050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>
                <a:latin typeface="Calibri" pitchFamily="34" charset="0"/>
                <a:ea typeface="Calibri" pitchFamily="34" charset="0"/>
                <a:cs typeface="Calibri" pitchFamily="34" charset="0"/>
              </a:rPr>
              <a:t>Restoration of historic </a:t>
            </a:r>
          </a:p>
          <a:p>
            <a:pPr algn="ctr" eaLnBrk="1" hangingPunct="1"/>
            <a:r>
              <a:rPr lang="en-US">
                <a:latin typeface="Calibri" pitchFamily="34" charset="0"/>
                <a:ea typeface="Calibri" pitchFamily="34" charset="0"/>
                <a:cs typeface="Calibri" pitchFamily="34" charset="0"/>
              </a:rPr>
              <a:t>municipal buildings</a:t>
            </a:r>
          </a:p>
        </p:txBody>
      </p:sp>
      <p:sp>
        <p:nvSpPr>
          <p:cNvPr id="23557" name="Text Box 6"/>
          <p:cNvSpPr txBox="1">
            <a:spLocks noChangeArrowheads="1"/>
          </p:cNvSpPr>
          <p:nvPr/>
        </p:nvSpPr>
        <p:spPr bwMode="auto">
          <a:xfrm>
            <a:off x="-38100" y="203200"/>
            <a:ext cx="8839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Aft>
                <a:spcPct val="25000"/>
              </a:spcAft>
            </a:pPr>
            <a:r>
              <a:rPr lang="en-US" sz="3200" dirty="0">
                <a:latin typeface="Calibri" pitchFamily="34" charset="0"/>
                <a:ea typeface="Calibri" pitchFamily="34" charset="0"/>
                <a:cs typeface="Calibri" pitchFamily="34" charset="0"/>
              </a:rPr>
              <a:t>CPA and Historic Preservation </a:t>
            </a:r>
          </a:p>
        </p:txBody>
      </p:sp>
      <p:pic>
        <p:nvPicPr>
          <p:cNvPr id="23558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38100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9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57" b="41683"/>
          <a:stretch/>
        </p:blipFill>
        <p:spPr bwMode="auto">
          <a:xfrm>
            <a:off x="0" y="990601"/>
            <a:ext cx="4501249" cy="2817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0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32301" y="3783198"/>
            <a:ext cx="4711699" cy="3130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4" name="Picture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8" t="16443" b="11365"/>
          <a:stretch/>
        </p:blipFill>
        <p:spPr bwMode="auto">
          <a:xfrm>
            <a:off x="0" y="3783198"/>
            <a:ext cx="4472530" cy="3074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7698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5"/>
          <p:cNvSpPr>
            <a:spLocks noChangeArrowheads="1"/>
          </p:cNvSpPr>
          <p:nvPr/>
        </p:nvSpPr>
        <p:spPr bwMode="auto">
          <a:xfrm>
            <a:off x="0" y="0"/>
            <a:ext cx="9144000" cy="990600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/>
          </a:p>
        </p:txBody>
      </p:sp>
      <p:pic>
        <p:nvPicPr>
          <p:cNvPr id="24579" name="Picture 7" descr="PrattFrontReduced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04" b="10614"/>
          <a:stretch>
            <a:fillRect/>
          </a:stretch>
        </p:blipFill>
        <p:spPr bwMode="auto">
          <a:xfrm>
            <a:off x="-76200" y="3852863"/>
            <a:ext cx="4419600" cy="300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0" name="Text Box 6"/>
          <p:cNvSpPr txBox="1">
            <a:spLocks noChangeArrowheads="1"/>
          </p:cNvSpPr>
          <p:nvPr/>
        </p:nvSpPr>
        <p:spPr bwMode="auto">
          <a:xfrm>
            <a:off x="-76200" y="152400"/>
            <a:ext cx="8839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Aft>
                <a:spcPct val="25000"/>
              </a:spcAft>
            </a:pPr>
            <a:r>
              <a:rPr lang="en-US" sz="3200" dirty="0">
                <a:latin typeface="Calibri" pitchFamily="34" charset="0"/>
                <a:ea typeface="Calibri" pitchFamily="34" charset="0"/>
                <a:cs typeface="Calibri" pitchFamily="34" charset="0"/>
              </a:rPr>
              <a:t>CPA and Historic Preservation </a:t>
            </a:r>
          </a:p>
        </p:txBody>
      </p:sp>
      <p:pic>
        <p:nvPicPr>
          <p:cNvPr id="24581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38100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4" r="3078"/>
          <a:stretch>
            <a:fillRect/>
          </a:stretch>
        </p:blipFill>
        <p:spPr bwMode="auto">
          <a:xfrm>
            <a:off x="4343400" y="3852863"/>
            <a:ext cx="4800600" cy="300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3" name="Picture 9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57" b="6746"/>
          <a:stretch/>
        </p:blipFill>
        <p:spPr bwMode="auto">
          <a:xfrm>
            <a:off x="4343400" y="990600"/>
            <a:ext cx="4800600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4" name="TextBox 1"/>
          <p:cNvSpPr txBox="1">
            <a:spLocks noChangeArrowheads="1"/>
          </p:cNvSpPr>
          <p:nvPr/>
        </p:nvSpPr>
        <p:spPr bwMode="auto">
          <a:xfrm>
            <a:off x="990600" y="2006600"/>
            <a:ext cx="2286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>
                <a:latin typeface="Calibri" pitchFamily="34" charset="0"/>
                <a:ea typeface="Calibri" pitchFamily="34" charset="0"/>
                <a:cs typeface="Calibri" pitchFamily="34" charset="0"/>
              </a:rPr>
              <a:t>Adaptive Reuse of Historic Buildings</a:t>
            </a:r>
          </a:p>
        </p:txBody>
      </p:sp>
    </p:spTree>
    <p:extLst>
      <p:ext uri="{BB962C8B-B14F-4D97-AF65-F5344CB8AC3E}">
        <p14:creationId xmlns:p14="http://schemas.microsoft.com/office/powerpoint/2010/main" val="993474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2"/>
          <p:cNvSpPr txBox="1">
            <a:spLocks noChangeArrowheads="1"/>
          </p:cNvSpPr>
          <p:nvPr/>
        </p:nvSpPr>
        <p:spPr bwMode="auto">
          <a:xfrm>
            <a:off x="3048000" y="2590800"/>
            <a:ext cx="11430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endParaRPr lang="en-US" sz="2000">
              <a:solidFill>
                <a:schemeClr val="tx2"/>
              </a:solidFill>
              <a:latin typeface="Arial" charset="0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endParaRPr lang="en-US" sz="2000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25603" name="Rectangle 5"/>
          <p:cNvSpPr>
            <a:spLocks noChangeArrowheads="1"/>
          </p:cNvSpPr>
          <p:nvPr/>
        </p:nvSpPr>
        <p:spPr bwMode="auto">
          <a:xfrm>
            <a:off x="0" y="0"/>
            <a:ext cx="9144000" cy="990600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25604" name="Rectangle 8"/>
          <p:cNvSpPr>
            <a:spLocks noChangeArrowheads="1"/>
          </p:cNvSpPr>
          <p:nvPr/>
        </p:nvSpPr>
        <p:spPr bwMode="auto">
          <a:xfrm rot="10800000" flipV="1">
            <a:off x="4800600" y="1342323"/>
            <a:ext cx="4191000" cy="1865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spcBef>
                <a:spcPct val="20000"/>
              </a:spcBef>
            </a:pPr>
            <a:r>
              <a:rPr lang="en-US" sz="3200" dirty="0">
                <a:solidFill>
                  <a:schemeClr val="tx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Grants to non-profit community groups (typically with a preservation easement) </a:t>
            </a:r>
          </a:p>
        </p:txBody>
      </p:sp>
      <p:pic>
        <p:nvPicPr>
          <p:cNvPr id="25605" name="Picture 1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72"/>
          <a:stretch/>
        </p:blipFill>
        <p:spPr bwMode="auto">
          <a:xfrm>
            <a:off x="0" y="3736973"/>
            <a:ext cx="4145917" cy="3121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7" name="Text Box 6"/>
          <p:cNvSpPr txBox="1">
            <a:spLocks noChangeArrowheads="1"/>
          </p:cNvSpPr>
          <p:nvPr/>
        </p:nvSpPr>
        <p:spPr bwMode="auto">
          <a:xfrm>
            <a:off x="-76200" y="152400"/>
            <a:ext cx="8839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Aft>
                <a:spcPct val="25000"/>
              </a:spcAft>
            </a:pPr>
            <a:r>
              <a:rPr lang="en-US" sz="3200" dirty="0">
                <a:latin typeface="Calibri" pitchFamily="34" charset="0"/>
                <a:ea typeface="Calibri" pitchFamily="34" charset="0"/>
                <a:cs typeface="Calibri" pitchFamily="34" charset="0"/>
              </a:rPr>
              <a:t>CPA and Historic Preservation </a:t>
            </a:r>
          </a:p>
        </p:txBody>
      </p:sp>
      <p:pic>
        <p:nvPicPr>
          <p:cNvPr id="2560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38100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51"/>
          <a:stretch/>
        </p:blipFill>
        <p:spPr>
          <a:xfrm>
            <a:off x="0" y="952500"/>
            <a:ext cx="4145917" cy="27844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5917" y="3736973"/>
            <a:ext cx="4998083" cy="312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012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3"/>
          <p:cNvSpPr>
            <a:spLocks noChangeArrowheads="1"/>
          </p:cNvSpPr>
          <p:nvPr/>
        </p:nvSpPr>
        <p:spPr bwMode="auto">
          <a:xfrm>
            <a:off x="0" y="0"/>
            <a:ext cx="9144000" cy="990600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/>
          </a:p>
        </p:txBody>
      </p:sp>
      <p:pic>
        <p:nvPicPr>
          <p:cNvPr id="26627" name="Picture 6" descr="Mendon Historical Records Mold Closeup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94" r="-3751"/>
          <a:stretch>
            <a:fillRect/>
          </a:stretch>
        </p:blipFill>
        <p:spPr bwMode="auto">
          <a:xfrm>
            <a:off x="0" y="3767138"/>
            <a:ext cx="4683125" cy="309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8" name="TextBox 1"/>
          <p:cNvSpPr txBox="1">
            <a:spLocks noChangeArrowheads="1"/>
          </p:cNvSpPr>
          <p:nvPr/>
        </p:nvSpPr>
        <p:spPr bwMode="auto">
          <a:xfrm>
            <a:off x="-76200" y="1836738"/>
            <a:ext cx="45720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dirty="0">
                <a:solidFill>
                  <a:schemeClr val="tx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Historic </a:t>
            </a:r>
            <a:r>
              <a:rPr lang="en-US" dirty="0" smtClean="0">
                <a:solidFill>
                  <a:schemeClr val="tx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Municipal</a:t>
            </a:r>
            <a:endParaRPr lang="en-US" dirty="0">
              <a:solidFill>
                <a:schemeClr val="tx2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algn="ctr" eaLnBrk="1" hangingPunct="1"/>
            <a:r>
              <a:rPr lang="en-US" dirty="0" smtClean="0">
                <a:solidFill>
                  <a:schemeClr val="tx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Document Preservation</a:t>
            </a:r>
            <a:endParaRPr lang="en-US" dirty="0">
              <a:solidFill>
                <a:schemeClr val="tx2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26629" name="Text Box 6"/>
          <p:cNvSpPr txBox="1">
            <a:spLocks noChangeArrowheads="1"/>
          </p:cNvSpPr>
          <p:nvPr/>
        </p:nvSpPr>
        <p:spPr bwMode="auto">
          <a:xfrm>
            <a:off x="-76200" y="187325"/>
            <a:ext cx="8839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Aft>
                <a:spcPct val="25000"/>
              </a:spcAft>
            </a:pPr>
            <a:r>
              <a:rPr lang="en-US" sz="3200" dirty="0">
                <a:latin typeface="Calibri" pitchFamily="34" charset="0"/>
                <a:ea typeface="Calibri" pitchFamily="34" charset="0"/>
                <a:cs typeface="Calibri" pitchFamily="34" charset="0"/>
              </a:rPr>
              <a:t>CPA and Historic Preservation </a:t>
            </a:r>
          </a:p>
        </p:txBody>
      </p:sp>
      <p:pic>
        <p:nvPicPr>
          <p:cNvPr id="26630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38100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2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2" t="523"/>
          <a:stretch>
            <a:fillRect/>
          </a:stretch>
        </p:blipFill>
        <p:spPr bwMode="auto">
          <a:xfrm>
            <a:off x="4495800" y="3767138"/>
            <a:ext cx="4648200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6" name="Picture 2" descr="\\nero\NatPrograms\State and Local Files\Massachusetts\CPA\Photos\T. Luke Photography Project\T Luke CPA Photos Phase I Sept 2006\JPGs\Boxford_669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990600"/>
            <a:ext cx="4800600" cy="2776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9849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 txBox="1">
            <a:spLocks noChangeArrowheads="1"/>
          </p:cNvSpPr>
          <p:nvPr/>
        </p:nvSpPr>
        <p:spPr bwMode="auto">
          <a:xfrm>
            <a:off x="0" y="0"/>
            <a:ext cx="9144000" cy="1417638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800" dirty="0">
                <a:solidFill>
                  <a:schemeClr val="tx2"/>
                </a:solidFill>
                <a:latin typeface="Calibri" panose="020F0502020204030204" pitchFamily="34" charset="0"/>
              </a:rPr>
              <a:t>The Community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800" dirty="0">
                <a:solidFill>
                  <a:schemeClr val="tx2"/>
                </a:solidFill>
                <a:latin typeface="Calibri" panose="020F0502020204030204" pitchFamily="34" charset="0"/>
              </a:rPr>
              <a:t>Preservation Coalition</a:t>
            </a:r>
          </a:p>
        </p:txBody>
      </p:sp>
      <p:sp>
        <p:nvSpPr>
          <p:cNvPr id="2" name="Rectangle 1"/>
          <p:cNvSpPr/>
          <p:nvPr/>
        </p:nvSpPr>
        <p:spPr>
          <a:xfrm>
            <a:off x="533400" y="1799230"/>
            <a:ext cx="8153400" cy="3877985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Arial" pitchFamily="34" charset="0"/>
              <a:buChar char="•"/>
              <a:defRPr/>
            </a:pPr>
            <a:r>
              <a:rPr lang="en-US" sz="2800" dirty="0">
                <a:latin typeface="Calibri" panose="020F0502020204030204" pitchFamily="34" charset="0"/>
              </a:rPr>
              <a:t>Technical assistance 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en-US" sz="2800" i="1" dirty="0">
                <a:latin typeface="Calibri" panose="020F0502020204030204" pitchFamily="34" charset="0"/>
              </a:rPr>
              <a:t> </a:t>
            </a:r>
            <a:r>
              <a:rPr lang="en-US" sz="2800" dirty="0">
                <a:latin typeface="Calibri" panose="020F0502020204030204" pitchFamily="34" charset="0"/>
              </a:rPr>
              <a:t>Website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en-US" sz="2800" dirty="0">
                <a:latin typeface="Calibri" panose="020F0502020204030204" pitchFamily="34" charset="0"/>
              </a:rPr>
              <a:t> Email newsletter &amp; bulletins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en-US" sz="2800" dirty="0">
                <a:latin typeface="Calibri" panose="020F0502020204030204" pitchFamily="34" charset="0"/>
              </a:rPr>
              <a:t> CPA advocacy and legislation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en-US" sz="2800" dirty="0">
                <a:latin typeface="Calibri" panose="020F0502020204030204" pitchFamily="34" charset="0"/>
              </a:rPr>
              <a:t> Ballot measures (adoption, changes)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en-US" sz="2800" dirty="0">
                <a:latin typeface="Calibri" panose="020F0502020204030204" pitchFamily="34" charset="0"/>
              </a:rPr>
              <a:t> Training conferences, webinars,</a:t>
            </a:r>
          </a:p>
          <a:p>
            <a:pPr>
              <a:defRPr/>
            </a:pPr>
            <a:r>
              <a:rPr lang="en-US" sz="2800" dirty="0">
                <a:latin typeface="Calibri" panose="020F0502020204030204" pitchFamily="34" charset="0"/>
              </a:rPr>
              <a:t>    presentations, publications, workshops</a:t>
            </a:r>
          </a:p>
          <a:p>
            <a:pPr>
              <a:defRPr/>
            </a:pPr>
            <a:endParaRPr lang="en-US" sz="3200" dirty="0">
              <a:latin typeface="Calibri" panose="020F0502020204030204" pitchFamily="34" charset="0"/>
            </a:endParaRPr>
          </a:p>
          <a:p>
            <a:pPr algn="ctr">
              <a:defRPr/>
            </a:pPr>
            <a:r>
              <a:rPr lang="en-US" sz="1800" i="1" dirty="0">
                <a:latin typeface="Calibri" panose="020F0502020204030204" pitchFamily="34" charset="0"/>
              </a:rPr>
              <a:t>Supported by membership dues from CPA </a:t>
            </a:r>
            <a:r>
              <a:rPr lang="en-US" sz="1800" i="1" dirty="0" smtClean="0">
                <a:latin typeface="Calibri" panose="020F0502020204030204" pitchFamily="34" charset="0"/>
              </a:rPr>
              <a:t>communities</a:t>
            </a:r>
            <a:endParaRPr lang="en-US" sz="1800" i="1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5"/>
          <p:cNvSpPr>
            <a:spLocks noChangeArrowheads="1"/>
          </p:cNvSpPr>
          <p:nvPr/>
        </p:nvSpPr>
        <p:spPr bwMode="auto">
          <a:xfrm>
            <a:off x="0" y="0"/>
            <a:ext cx="9144000" cy="990600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/>
          </a:p>
        </p:txBody>
      </p:sp>
      <p:pic>
        <p:nvPicPr>
          <p:cNvPr id="35843" name="Picture 8" descr="Bedford_757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6"/>
          <a:stretch>
            <a:fillRect/>
          </a:stretch>
        </p:blipFill>
        <p:spPr bwMode="auto">
          <a:xfrm>
            <a:off x="0" y="990600"/>
            <a:ext cx="4572000" cy="319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4" name="Text Box 7"/>
          <p:cNvSpPr txBox="1">
            <a:spLocks noChangeArrowheads="1"/>
          </p:cNvSpPr>
          <p:nvPr/>
        </p:nvSpPr>
        <p:spPr bwMode="auto">
          <a:xfrm>
            <a:off x="4575175" y="2006600"/>
            <a:ext cx="456882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>
                <a:latin typeface="Calibri" pitchFamily="34" charset="0"/>
                <a:ea typeface="Calibri" pitchFamily="34" charset="0"/>
                <a:cs typeface="Calibri" pitchFamily="34" charset="0"/>
              </a:rPr>
              <a:t>Playgrounds</a:t>
            </a:r>
          </a:p>
        </p:txBody>
      </p:sp>
      <p:sp>
        <p:nvSpPr>
          <p:cNvPr id="35845" name="Text Box 6"/>
          <p:cNvSpPr txBox="1">
            <a:spLocks noChangeArrowheads="1"/>
          </p:cNvSpPr>
          <p:nvPr/>
        </p:nvSpPr>
        <p:spPr bwMode="auto">
          <a:xfrm>
            <a:off x="-76200" y="152400"/>
            <a:ext cx="8839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Aft>
                <a:spcPct val="25000"/>
              </a:spcAft>
            </a:pPr>
            <a:r>
              <a:rPr lang="en-US" sz="3200" dirty="0">
                <a:latin typeface="Calibri" pitchFamily="34" charset="0"/>
                <a:ea typeface="Calibri" pitchFamily="34" charset="0"/>
                <a:cs typeface="Calibri" pitchFamily="34" charset="0"/>
              </a:rPr>
              <a:t>CPA and </a:t>
            </a:r>
            <a:r>
              <a:rPr lang="en-US" sz="32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Open Space/Recreation</a:t>
            </a:r>
            <a:endParaRPr lang="en-US" sz="320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pic>
        <p:nvPicPr>
          <p:cNvPr id="35846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0"/>
            <a:ext cx="10668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7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5175" y="3810000"/>
            <a:ext cx="4568825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848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24"/>
          <a:stretch>
            <a:fillRect/>
          </a:stretch>
        </p:blipFill>
        <p:spPr bwMode="auto">
          <a:xfrm>
            <a:off x="0" y="3810000"/>
            <a:ext cx="4575175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766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3"/>
          <p:cNvSpPr>
            <a:spLocks noChangeArrowheads="1"/>
          </p:cNvSpPr>
          <p:nvPr/>
        </p:nvSpPr>
        <p:spPr bwMode="auto">
          <a:xfrm>
            <a:off x="0" y="0"/>
            <a:ext cx="9144000" cy="990600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67" name="Text Box 7"/>
          <p:cNvSpPr txBox="1">
            <a:spLocks noChangeArrowheads="1"/>
          </p:cNvSpPr>
          <p:nvPr/>
        </p:nvSpPr>
        <p:spPr bwMode="auto">
          <a:xfrm>
            <a:off x="-2216150" y="2057400"/>
            <a:ext cx="90551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>
                <a:latin typeface="Calibri" pitchFamily="34" charset="0"/>
                <a:ea typeface="Calibri" pitchFamily="34" charset="0"/>
                <a:cs typeface="Calibri" pitchFamily="34" charset="0"/>
              </a:rPr>
              <a:t>Athletic Fields</a:t>
            </a:r>
          </a:p>
        </p:txBody>
      </p:sp>
      <p:pic>
        <p:nvPicPr>
          <p:cNvPr id="36868" name="Picture 6" descr="\\nero\NatPrograms\State and Local Files\Massachusetts\CPA\Status of Implementation\CPC Updates-Info\- Photos\Agawam\Agawam School Street Park Playgroun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86" b="8327"/>
          <a:stretch>
            <a:fillRect/>
          </a:stretch>
        </p:blipFill>
        <p:spPr bwMode="auto">
          <a:xfrm>
            <a:off x="4533900" y="990600"/>
            <a:ext cx="4587875" cy="316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9" name="Text Box 6"/>
          <p:cNvSpPr txBox="1">
            <a:spLocks noChangeArrowheads="1"/>
          </p:cNvSpPr>
          <p:nvPr/>
        </p:nvSpPr>
        <p:spPr bwMode="auto">
          <a:xfrm>
            <a:off x="-76200" y="152400"/>
            <a:ext cx="8839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Aft>
                <a:spcPct val="25000"/>
              </a:spcAft>
            </a:pPr>
            <a:r>
              <a:rPr lang="en-US" sz="3200" dirty="0">
                <a:latin typeface="Calibri" pitchFamily="34" charset="0"/>
                <a:ea typeface="Calibri" pitchFamily="34" charset="0"/>
                <a:cs typeface="Calibri" pitchFamily="34" charset="0"/>
              </a:rPr>
              <a:t>CPA and Open Space/Recreation</a:t>
            </a:r>
          </a:p>
        </p:txBody>
      </p:sp>
      <p:pic>
        <p:nvPicPr>
          <p:cNvPr id="36870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0"/>
            <a:ext cx="10668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1" name="Picture 7" descr="whit_os_rec_basebal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13" y="3810000"/>
            <a:ext cx="4583113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3900" y="3829050"/>
            <a:ext cx="46101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6" name="Picture 2" descr="\\nero\NatPrograms\State and Local Files\Massachusetts\CPA\Photos\Bridgewater\Bridgewater Softball Field Jim Polk, girls softball &amp; Marilee Kenney Hunt, CPC chair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3900" y="3827825"/>
            <a:ext cx="4610100" cy="3065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2332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3"/>
          <p:cNvSpPr>
            <a:spLocks noChangeArrowheads="1"/>
          </p:cNvSpPr>
          <p:nvPr/>
        </p:nvSpPr>
        <p:spPr bwMode="auto">
          <a:xfrm>
            <a:off x="0" y="0"/>
            <a:ext cx="9144000" cy="990600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/>
          </a:p>
        </p:txBody>
      </p:sp>
      <p:pic>
        <p:nvPicPr>
          <p:cNvPr id="3789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60738"/>
            <a:ext cx="4662488" cy="3497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2" name="Picture 5" descr="RAIL TRAIL A3 Low St bridge strollers 6-2-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78"/>
          <a:stretch>
            <a:fillRect/>
          </a:stretch>
        </p:blipFill>
        <p:spPr bwMode="auto">
          <a:xfrm>
            <a:off x="0" y="990600"/>
            <a:ext cx="4662488" cy="278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3" name="TextBox 1"/>
          <p:cNvSpPr txBox="1">
            <a:spLocks noChangeArrowheads="1"/>
          </p:cNvSpPr>
          <p:nvPr/>
        </p:nvSpPr>
        <p:spPr bwMode="auto">
          <a:xfrm>
            <a:off x="4876800" y="2052638"/>
            <a:ext cx="41148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dirty="0">
                <a:solidFill>
                  <a:schemeClr val="tx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Hiking and Biking Trails</a:t>
            </a:r>
            <a:endParaRPr lang="en-US" dirty="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37894" name="Text Box 6"/>
          <p:cNvSpPr txBox="1">
            <a:spLocks noChangeArrowheads="1"/>
          </p:cNvSpPr>
          <p:nvPr/>
        </p:nvSpPr>
        <p:spPr bwMode="auto">
          <a:xfrm>
            <a:off x="-76200" y="146050"/>
            <a:ext cx="88392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Aft>
                <a:spcPct val="25000"/>
              </a:spcAft>
            </a:pPr>
            <a:r>
              <a:rPr lang="en-US" sz="3200" dirty="0">
                <a:latin typeface="Calibri" pitchFamily="34" charset="0"/>
                <a:ea typeface="Calibri" pitchFamily="34" charset="0"/>
                <a:cs typeface="Calibri" pitchFamily="34" charset="0"/>
              </a:rPr>
              <a:t>CPA and Open Space/Recreation</a:t>
            </a:r>
          </a:p>
        </p:txBody>
      </p:sp>
      <p:pic>
        <p:nvPicPr>
          <p:cNvPr id="37895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0"/>
            <a:ext cx="10668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6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07"/>
          <a:stretch>
            <a:fillRect/>
          </a:stretch>
        </p:blipFill>
        <p:spPr bwMode="auto">
          <a:xfrm>
            <a:off x="4662488" y="3773488"/>
            <a:ext cx="4481512" cy="308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119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8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7" r="214" b="15768"/>
          <a:stretch>
            <a:fillRect/>
          </a:stretch>
        </p:blipFill>
        <p:spPr bwMode="auto">
          <a:xfrm>
            <a:off x="0" y="3825240"/>
            <a:ext cx="4322763" cy="3032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6" name="Picture 2" descr="\\nero\NatPrograms\State and Local Files\Massachusetts\CPA\Photos\Nantucket\Nantucket skateboard park with skater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25240"/>
            <a:ext cx="4351655" cy="3032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914" name="Rectangle 3"/>
          <p:cNvSpPr>
            <a:spLocks noChangeArrowheads="1"/>
          </p:cNvSpPr>
          <p:nvPr/>
        </p:nvSpPr>
        <p:spPr bwMode="auto">
          <a:xfrm>
            <a:off x="0" y="0"/>
            <a:ext cx="9144000" cy="990600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38916" name="Text Box 6"/>
          <p:cNvSpPr txBox="1">
            <a:spLocks noChangeArrowheads="1"/>
          </p:cNvSpPr>
          <p:nvPr/>
        </p:nvSpPr>
        <p:spPr bwMode="auto">
          <a:xfrm>
            <a:off x="-76200" y="152400"/>
            <a:ext cx="8839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Aft>
                <a:spcPct val="25000"/>
              </a:spcAft>
            </a:pPr>
            <a:r>
              <a:rPr lang="en-US" sz="3200" dirty="0">
                <a:latin typeface="Calibri" pitchFamily="34" charset="0"/>
                <a:ea typeface="Calibri" pitchFamily="34" charset="0"/>
                <a:cs typeface="Calibri" pitchFamily="34" charset="0"/>
              </a:rPr>
              <a:t>CPA and Open Space/Recreation</a:t>
            </a:r>
          </a:p>
        </p:txBody>
      </p:sp>
      <p:pic>
        <p:nvPicPr>
          <p:cNvPr id="38917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0"/>
            <a:ext cx="10668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9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1175" y="1005840"/>
            <a:ext cx="4822825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0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059"/>
          <a:stretch>
            <a:fillRect/>
          </a:stretch>
        </p:blipFill>
        <p:spPr bwMode="auto">
          <a:xfrm>
            <a:off x="4321175" y="3825240"/>
            <a:ext cx="4822825" cy="3032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43000" y="2057400"/>
            <a:ext cx="1905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Calibri" panose="020F0502020204030204" pitchFamily="34" charset="0"/>
              </a:rPr>
              <a:t>Parks</a:t>
            </a:r>
            <a:endParaRPr lang="en-US" sz="36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2745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 Box 7"/>
          <p:cNvSpPr txBox="1">
            <a:spLocks noChangeArrowheads="1"/>
          </p:cNvSpPr>
          <p:nvPr/>
        </p:nvSpPr>
        <p:spPr bwMode="auto">
          <a:xfrm>
            <a:off x="3581400" y="1930400"/>
            <a:ext cx="61595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>
                <a:latin typeface="Calibri" pitchFamily="34" charset="0"/>
                <a:ea typeface="Calibri" pitchFamily="34" charset="0"/>
                <a:cs typeface="Calibri" pitchFamily="34" charset="0"/>
              </a:rPr>
              <a:t>Community Gardens</a:t>
            </a:r>
          </a:p>
        </p:txBody>
      </p:sp>
      <p:sp>
        <p:nvSpPr>
          <p:cNvPr id="39939" name="Rectangle 3"/>
          <p:cNvSpPr>
            <a:spLocks noChangeArrowheads="1"/>
          </p:cNvSpPr>
          <p:nvPr/>
        </p:nvSpPr>
        <p:spPr bwMode="auto">
          <a:xfrm>
            <a:off x="0" y="0"/>
            <a:ext cx="9144000" cy="990600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39940" name="Text Box 6"/>
          <p:cNvSpPr txBox="1">
            <a:spLocks noChangeArrowheads="1"/>
          </p:cNvSpPr>
          <p:nvPr/>
        </p:nvSpPr>
        <p:spPr bwMode="auto">
          <a:xfrm>
            <a:off x="-76200" y="146050"/>
            <a:ext cx="88392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Aft>
                <a:spcPct val="25000"/>
              </a:spcAft>
            </a:pPr>
            <a:r>
              <a:rPr lang="en-US" sz="3200" dirty="0">
                <a:latin typeface="Calibri" pitchFamily="34" charset="0"/>
                <a:ea typeface="Calibri" pitchFamily="34" charset="0"/>
                <a:cs typeface="Calibri" pitchFamily="34" charset="0"/>
              </a:rPr>
              <a:t>CPA and Open Space/Recreation</a:t>
            </a:r>
          </a:p>
        </p:txBody>
      </p:sp>
      <p:pic>
        <p:nvPicPr>
          <p:cNvPr id="39941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0"/>
            <a:ext cx="10668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2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8" t="2605" r="3070" b="2673"/>
          <a:stretch>
            <a:fillRect/>
          </a:stretch>
        </p:blipFill>
        <p:spPr bwMode="auto">
          <a:xfrm>
            <a:off x="0" y="968375"/>
            <a:ext cx="3962400" cy="588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81" b="9662"/>
          <a:stretch>
            <a:fillRect/>
          </a:stretch>
        </p:blipFill>
        <p:spPr bwMode="auto">
          <a:xfrm>
            <a:off x="3962400" y="3629025"/>
            <a:ext cx="5181600" cy="326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1491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5"/>
          <p:cNvSpPr>
            <a:spLocks noChangeArrowheads="1"/>
          </p:cNvSpPr>
          <p:nvPr/>
        </p:nvSpPr>
        <p:spPr bwMode="auto">
          <a:xfrm>
            <a:off x="0" y="0"/>
            <a:ext cx="9144000" cy="990600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5" name="Freeform 4"/>
          <p:cNvSpPr/>
          <p:nvPr/>
        </p:nvSpPr>
        <p:spPr>
          <a:xfrm>
            <a:off x="6126479" y="4404740"/>
            <a:ext cx="1463040" cy="754380"/>
          </a:xfrm>
          <a:custGeom>
            <a:avLst/>
            <a:gdLst>
              <a:gd name="connsiteX0" fmla="*/ 0 w 1463040"/>
              <a:gd name="connsiteY0" fmla="*/ 0 h 754380"/>
              <a:gd name="connsiteX1" fmla="*/ 1463040 w 1463040"/>
              <a:gd name="connsiteY1" fmla="*/ 0 h 754380"/>
              <a:gd name="connsiteX2" fmla="*/ 1463040 w 1463040"/>
              <a:gd name="connsiteY2" fmla="*/ 754380 h 754380"/>
              <a:gd name="connsiteX3" fmla="*/ 0 w 1463040"/>
              <a:gd name="connsiteY3" fmla="*/ 754380 h 754380"/>
              <a:gd name="connsiteX4" fmla="*/ 0 w 1463040"/>
              <a:gd name="connsiteY4" fmla="*/ 0 h 754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63040" h="754380">
                <a:moveTo>
                  <a:pt x="0" y="0"/>
                </a:moveTo>
                <a:lnTo>
                  <a:pt x="1463040" y="0"/>
                </a:lnTo>
                <a:lnTo>
                  <a:pt x="1463040" y="754380"/>
                </a:lnTo>
                <a:lnTo>
                  <a:pt x="0" y="75438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sp3d/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0" tIns="0" rIns="0" bIns="0" spcCol="1270" anchor="b"/>
          <a:lstStyle/>
          <a:p>
            <a:pPr algn="ctr" defTabSz="1955800">
              <a:lnSpc>
                <a:spcPct val="90000"/>
              </a:lnSpc>
              <a:spcAft>
                <a:spcPct val="35000"/>
              </a:spcAft>
              <a:defRPr/>
            </a:pPr>
            <a:endParaRPr lang="en-US" sz="4400"/>
          </a:p>
        </p:txBody>
      </p:sp>
      <p:sp>
        <p:nvSpPr>
          <p:cNvPr id="41988" name="Text Box 14"/>
          <p:cNvSpPr txBox="1">
            <a:spLocks noChangeArrowheads="1"/>
          </p:cNvSpPr>
          <p:nvPr/>
        </p:nvSpPr>
        <p:spPr bwMode="auto">
          <a:xfrm>
            <a:off x="152400" y="3317875"/>
            <a:ext cx="4038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41989" name="Text Box 6"/>
          <p:cNvSpPr txBox="1">
            <a:spLocks noChangeArrowheads="1"/>
          </p:cNvSpPr>
          <p:nvPr/>
        </p:nvSpPr>
        <p:spPr bwMode="auto">
          <a:xfrm>
            <a:off x="-76200" y="152400"/>
            <a:ext cx="8839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Aft>
                <a:spcPct val="25000"/>
              </a:spcAft>
            </a:pPr>
            <a:r>
              <a:rPr lang="en-US" sz="3200" dirty="0">
                <a:latin typeface="Calibri" pitchFamily="34" charset="0"/>
                <a:ea typeface="Calibri" pitchFamily="34" charset="0"/>
                <a:cs typeface="Calibri" pitchFamily="34" charset="0"/>
              </a:rPr>
              <a:t>CPA and Affordable Housing</a:t>
            </a:r>
          </a:p>
        </p:txBody>
      </p:sp>
      <p:pic>
        <p:nvPicPr>
          <p:cNvPr id="4199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-76200"/>
            <a:ext cx="10668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1" name="Text Box 15"/>
          <p:cNvSpPr txBox="1">
            <a:spLocks noChangeArrowheads="1"/>
          </p:cNvSpPr>
          <p:nvPr/>
        </p:nvSpPr>
        <p:spPr bwMode="auto">
          <a:xfrm>
            <a:off x="4648200" y="4257675"/>
            <a:ext cx="4038600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en-US" dirty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eaLnBrk="1" hangingPunct="1">
              <a:buFontTx/>
              <a:buChar char="•"/>
            </a:pPr>
            <a:endParaRPr lang="en-US" dirty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eaLnBrk="1" hangingPunct="1">
              <a:buFontTx/>
              <a:buChar char="•"/>
            </a:pPr>
            <a:endParaRPr lang="en-US" dirty="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41992" name="TextBox 1"/>
          <p:cNvSpPr txBox="1">
            <a:spLocks noChangeArrowheads="1"/>
          </p:cNvSpPr>
          <p:nvPr/>
        </p:nvSpPr>
        <p:spPr bwMode="auto">
          <a:xfrm>
            <a:off x="152400" y="990600"/>
            <a:ext cx="38862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dirty="0">
                <a:solidFill>
                  <a:schemeClr val="tx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For families &amp; individuals</a:t>
            </a:r>
          </a:p>
          <a:p>
            <a:pPr eaLnBrk="1" hangingPunct="1"/>
            <a:r>
              <a:rPr lang="en-US" dirty="0">
                <a:solidFill>
                  <a:schemeClr val="tx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earning up to 100% of </a:t>
            </a:r>
          </a:p>
          <a:p>
            <a:pPr eaLnBrk="1" hangingPunct="1"/>
            <a:r>
              <a:rPr lang="en-US" dirty="0">
                <a:solidFill>
                  <a:schemeClr val="tx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a</a:t>
            </a:r>
            <a:r>
              <a:rPr lang="en-US" dirty="0" smtClean="0">
                <a:solidFill>
                  <a:schemeClr val="tx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reawide  </a:t>
            </a:r>
            <a:r>
              <a:rPr lang="en-US" dirty="0">
                <a:solidFill>
                  <a:schemeClr val="tx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median income:</a:t>
            </a:r>
          </a:p>
        </p:txBody>
      </p:sp>
      <p:pic>
        <p:nvPicPr>
          <p:cNvPr id="4199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48" t="7503" b="3192"/>
          <a:stretch>
            <a:fillRect/>
          </a:stretch>
        </p:blipFill>
        <p:spPr bwMode="auto">
          <a:xfrm>
            <a:off x="4495800" y="990600"/>
            <a:ext cx="46482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4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" t="2766" r="287" b="29311"/>
          <a:stretch>
            <a:fillRect/>
          </a:stretch>
        </p:blipFill>
        <p:spPr bwMode="auto">
          <a:xfrm>
            <a:off x="0" y="4038600"/>
            <a:ext cx="44958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5" name="TextBox 1"/>
          <p:cNvSpPr txBox="1">
            <a:spLocks noChangeArrowheads="1"/>
          </p:cNvSpPr>
          <p:nvPr/>
        </p:nvSpPr>
        <p:spPr bwMode="auto">
          <a:xfrm>
            <a:off x="4210050" y="4791075"/>
            <a:ext cx="5010150" cy="1717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lvl="1" eaLnBrk="1" hangingPunct="1">
              <a:lnSpc>
                <a:spcPct val="80000"/>
              </a:lnSpc>
              <a:spcBef>
                <a:spcPct val="50000"/>
              </a:spcBef>
              <a:buFontTx/>
              <a:buChar char="•"/>
            </a:pPr>
            <a:r>
              <a:rPr lang="en-US" dirty="0">
                <a:solidFill>
                  <a:schemeClr val="tx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All local zoning and bylaws apply</a:t>
            </a:r>
          </a:p>
          <a:p>
            <a:pPr lvl="1" eaLnBrk="1" hangingPunct="1">
              <a:lnSpc>
                <a:spcPct val="80000"/>
              </a:lnSpc>
              <a:spcBef>
                <a:spcPct val="50000"/>
              </a:spcBef>
              <a:buFontTx/>
              <a:buChar char="•"/>
            </a:pPr>
            <a:r>
              <a:rPr lang="en-US" dirty="0" smtClean="0">
                <a:solidFill>
                  <a:schemeClr val="tx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Council </a:t>
            </a:r>
            <a:r>
              <a:rPr lang="en-US" dirty="0">
                <a:solidFill>
                  <a:schemeClr val="tx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approval required</a:t>
            </a:r>
          </a:p>
          <a:p>
            <a:pPr lvl="1" eaLnBrk="1" hangingPunct="1">
              <a:lnSpc>
                <a:spcPct val="80000"/>
              </a:lnSpc>
              <a:spcBef>
                <a:spcPct val="50000"/>
              </a:spcBef>
              <a:buFontTx/>
              <a:buChar char="•"/>
            </a:pPr>
            <a:r>
              <a:rPr lang="en-US" dirty="0">
                <a:solidFill>
                  <a:schemeClr val="tx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Permanently affordable</a:t>
            </a:r>
          </a:p>
          <a:p>
            <a:pPr eaLnBrk="1" hangingPunct="1"/>
            <a:endParaRPr lang="en-US" dirty="0"/>
          </a:p>
        </p:txBody>
      </p:sp>
      <p:sp>
        <p:nvSpPr>
          <p:cNvPr id="41996" name="TextBox 24"/>
          <p:cNvSpPr txBox="1">
            <a:spLocks noChangeArrowheads="1"/>
          </p:cNvSpPr>
          <p:nvPr/>
        </p:nvSpPr>
        <p:spPr bwMode="auto">
          <a:xfrm>
            <a:off x="-285750" y="2286000"/>
            <a:ext cx="5010150" cy="134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lvl="1" eaLnBrk="1" hangingPunct="1">
              <a:lnSpc>
                <a:spcPct val="80000"/>
              </a:lnSpc>
              <a:spcBef>
                <a:spcPct val="50000"/>
              </a:spcBef>
              <a:buFontTx/>
              <a:buChar char="•"/>
            </a:pPr>
            <a:r>
              <a:rPr lang="en-US" dirty="0">
                <a:solidFill>
                  <a:schemeClr val="tx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dirty="0" smtClean="0">
                <a:solidFill>
                  <a:schemeClr val="tx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$72,380 </a:t>
            </a:r>
            <a:r>
              <a:rPr lang="en-US" dirty="0">
                <a:solidFill>
                  <a:schemeClr val="tx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for 1 person</a:t>
            </a:r>
          </a:p>
          <a:p>
            <a:pPr lvl="1" eaLnBrk="1" hangingPunct="1">
              <a:lnSpc>
                <a:spcPct val="80000"/>
              </a:lnSpc>
              <a:spcBef>
                <a:spcPct val="50000"/>
              </a:spcBef>
              <a:buFontTx/>
              <a:buChar char="•"/>
            </a:pPr>
            <a:r>
              <a:rPr lang="en-US" dirty="0">
                <a:solidFill>
                  <a:schemeClr val="tx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dirty="0" smtClean="0">
                <a:solidFill>
                  <a:schemeClr val="tx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$82,720 </a:t>
            </a:r>
            <a:r>
              <a:rPr lang="en-US" dirty="0">
                <a:solidFill>
                  <a:schemeClr val="tx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for a couple</a:t>
            </a:r>
          </a:p>
          <a:p>
            <a:pPr lvl="1" eaLnBrk="1" hangingPunct="1">
              <a:lnSpc>
                <a:spcPct val="80000"/>
              </a:lnSpc>
              <a:spcBef>
                <a:spcPct val="50000"/>
              </a:spcBef>
              <a:buFontTx/>
              <a:buChar char="•"/>
            </a:pPr>
            <a:r>
              <a:rPr lang="en-US" dirty="0">
                <a:solidFill>
                  <a:schemeClr val="tx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dirty="0" smtClean="0">
                <a:solidFill>
                  <a:schemeClr val="tx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$103,400 </a:t>
            </a:r>
            <a:r>
              <a:rPr lang="en-US" dirty="0">
                <a:solidFill>
                  <a:schemeClr val="tx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for a family of 4 </a:t>
            </a:r>
          </a:p>
        </p:txBody>
      </p:sp>
    </p:spTree>
    <p:extLst>
      <p:ext uri="{BB962C8B-B14F-4D97-AF65-F5344CB8AC3E}">
        <p14:creationId xmlns:p14="http://schemas.microsoft.com/office/powerpoint/2010/main" val="4273498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7" name="Picture 6" descr="Home Quincy gd 091112-01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9050" y="3825082"/>
            <a:ext cx="5026936" cy="3032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0" name="Rectangle 5"/>
          <p:cNvSpPr>
            <a:spLocks noChangeArrowheads="1"/>
          </p:cNvSpPr>
          <p:nvPr/>
        </p:nvSpPr>
        <p:spPr bwMode="auto">
          <a:xfrm>
            <a:off x="0" y="0"/>
            <a:ext cx="9144000" cy="990600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43011" name="Rectangle 12"/>
          <p:cNvSpPr>
            <a:spLocks noChangeArrowheads="1"/>
          </p:cNvSpPr>
          <p:nvPr/>
        </p:nvSpPr>
        <p:spPr bwMode="auto">
          <a:xfrm flipH="1" flipV="1">
            <a:off x="419100" y="5033963"/>
            <a:ext cx="3429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b="1">
                <a:solidFill>
                  <a:schemeClr val="tx2"/>
                </a:solidFill>
                <a:latin typeface="Arial" charset="0"/>
              </a:rPr>
              <a:t>	</a:t>
            </a:r>
            <a:endParaRPr lang="en-US" b="1"/>
          </a:p>
        </p:txBody>
      </p:sp>
      <p:sp>
        <p:nvSpPr>
          <p:cNvPr id="43012" name="TextBox 1"/>
          <p:cNvSpPr txBox="1">
            <a:spLocks noChangeArrowheads="1"/>
          </p:cNvSpPr>
          <p:nvPr/>
        </p:nvSpPr>
        <p:spPr bwMode="auto">
          <a:xfrm>
            <a:off x="5410200" y="2052638"/>
            <a:ext cx="28035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>
                <a:latin typeface="Calibri" pitchFamily="34" charset="0"/>
                <a:ea typeface="Calibri" pitchFamily="34" charset="0"/>
                <a:cs typeface="Calibri" pitchFamily="34" charset="0"/>
              </a:rPr>
              <a:t>Housing for Veterans</a:t>
            </a:r>
          </a:p>
        </p:txBody>
      </p:sp>
      <p:sp>
        <p:nvSpPr>
          <p:cNvPr id="43013" name="Text Box 6"/>
          <p:cNvSpPr txBox="1">
            <a:spLocks noChangeArrowheads="1"/>
          </p:cNvSpPr>
          <p:nvPr/>
        </p:nvSpPr>
        <p:spPr bwMode="auto">
          <a:xfrm>
            <a:off x="-76200" y="146050"/>
            <a:ext cx="88392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Aft>
                <a:spcPct val="25000"/>
              </a:spcAft>
            </a:pPr>
            <a:r>
              <a:rPr lang="en-US" sz="3200" dirty="0">
                <a:latin typeface="Calibri" pitchFamily="34" charset="0"/>
                <a:ea typeface="Calibri" pitchFamily="34" charset="0"/>
                <a:cs typeface="Calibri" pitchFamily="34" charset="0"/>
              </a:rPr>
              <a:t>CPA and Affordable Housing</a:t>
            </a:r>
          </a:p>
        </p:txBody>
      </p:sp>
      <p:pic>
        <p:nvPicPr>
          <p:cNvPr id="43014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-76200"/>
            <a:ext cx="10668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5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08" t="16554" r="10834" b="19098"/>
          <a:stretch>
            <a:fillRect/>
          </a:stretch>
        </p:blipFill>
        <p:spPr bwMode="auto">
          <a:xfrm>
            <a:off x="0" y="990600"/>
            <a:ext cx="4675188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6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82"/>
          <a:stretch>
            <a:fillRect/>
          </a:stretch>
        </p:blipFill>
        <p:spPr bwMode="auto">
          <a:xfrm>
            <a:off x="4675188" y="3722688"/>
            <a:ext cx="4487862" cy="313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2409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5"/>
          <p:cNvSpPr>
            <a:spLocks noChangeArrowheads="1"/>
          </p:cNvSpPr>
          <p:nvPr/>
        </p:nvSpPr>
        <p:spPr bwMode="auto">
          <a:xfrm>
            <a:off x="0" y="0"/>
            <a:ext cx="9144000" cy="990600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44036" name="Text Box 7"/>
          <p:cNvSpPr txBox="1">
            <a:spLocks noChangeArrowheads="1"/>
          </p:cNvSpPr>
          <p:nvPr/>
        </p:nvSpPr>
        <p:spPr bwMode="auto">
          <a:xfrm rot="10800000" flipV="1">
            <a:off x="838200" y="1864946"/>
            <a:ext cx="24384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Adaptive Reuse </a:t>
            </a:r>
            <a:r>
              <a:rPr lang="en-US" dirty="0">
                <a:latin typeface="Calibri" pitchFamily="34" charset="0"/>
                <a:ea typeface="Calibri" pitchFamily="34" charset="0"/>
                <a:cs typeface="Calibri" pitchFamily="34" charset="0"/>
              </a:rPr>
              <a:t>of Existing Buildings</a:t>
            </a:r>
          </a:p>
        </p:txBody>
      </p:sp>
      <p:sp>
        <p:nvSpPr>
          <p:cNvPr id="44037" name="Text Box 6"/>
          <p:cNvSpPr txBox="1">
            <a:spLocks noChangeArrowheads="1"/>
          </p:cNvSpPr>
          <p:nvPr/>
        </p:nvSpPr>
        <p:spPr bwMode="auto">
          <a:xfrm>
            <a:off x="-76200" y="146050"/>
            <a:ext cx="88392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Aft>
                <a:spcPct val="25000"/>
              </a:spcAft>
            </a:pPr>
            <a:r>
              <a:rPr lang="en-US" sz="3200" dirty="0">
                <a:latin typeface="Calibri" pitchFamily="34" charset="0"/>
                <a:ea typeface="Calibri" pitchFamily="34" charset="0"/>
                <a:cs typeface="Calibri" pitchFamily="34" charset="0"/>
              </a:rPr>
              <a:t>CPA and Affordable Housing</a:t>
            </a:r>
          </a:p>
        </p:txBody>
      </p:sp>
      <p:pic>
        <p:nvPicPr>
          <p:cNvPr id="44038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-76200"/>
            <a:ext cx="10668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63"/>
          <a:stretch/>
        </p:blipFill>
        <p:spPr>
          <a:xfrm>
            <a:off x="4343401" y="3776787"/>
            <a:ext cx="4800599" cy="3158505"/>
          </a:xfrm>
          <a:prstGeom prst="rect">
            <a:avLst/>
          </a:prstGeom>
        </p:spPr>
      </p:pic>
      <p:pic>
        <p:nvPicPr>
          <p:cNvPr id="8" name="Picture 5" descr="\\NERO\NatPrograms\State and Local Files\Massachusetts\CPA\Photos\Easton\ShovelShop_courtesyeastonhistorical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72" t="4830" r="1"/>
          <a:stretch/>
        </p:blipFill>
        <p:spPr bwMode="auto">
          <a:xfrm>
            <a:off x="4343399" y="979714"/>
            <a:ext cx="2536371" cy="2819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\\NERO\NatPrograms\State and Local Files\Massachusetts\CPA\Photos\Easton\Ames Shovel Shop 2008 - credit Marc N. Belanger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45" r="50208"/>
          <a:stretch/>
        </p:blipFill>
        <p:spPr bwMode="auto">
          <a:xfrm>
            <a:off x="6778624" y="979714"/>
            <a:ext cx="2365374" cy="281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32"/>
          <a:stretch/>
        </p:blipFill>
        <p:spPr bwMode="auto">
          <a:xfrm>
            <a:off x="1" y="3799237"/>
            <a:ext cx="4343400" cy="3136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3694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5"/>
          <p:cNvSpPr>
            <a:spLocks noChangeArrowheads="1"/>
          </p:cNvSpPr>
          <p:nvPr/>
        </p:nvSpPr>
        <p:spPr bwMode="auto">
          <a:xfrm>
            <a:off x="0" y="0"/>
            <a:ext cx="9144000" cy="990600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45059" name="Text Box 7"/>
          <p:cNvSpPr txBox="1">
            <a:spLocks noChangeArrowheads="1"/>
          </p:cNvSpPr>
          <p:nvPr/>
        </p:nvSpPr>
        <p:spPr bwMode="auto">
          <a:xfrm rot="10800000" flipV="1">
            <a:off x="5791200" y="1386592"/>
            <a:ext cx="25146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dirty="0">
                <a:latin typeface="Calibri" pitchFamily="34" charset="0"/>
                <a:ea typeface="Calibri" pitchFamily="34" charset="0"/>
                <a:cs typeface="Calibri" pitchFamily="34" charset="0"/>
              </a:rPr>
              <a:t>Meeting Specialized </a:t>
            </a:r>
            <a:r>
              <a:rPr lang="en-US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Community Needs</a:t>
            </a:r>
            <a:endParaRPr lang="en-US" dirty="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45060" name="Text Box 6"/>
          <p:cNvSpPr txBox="1">
            <a:spLocks noChangeArrowheads="1"/>
          </p:cNvSpPr>
          <p:nvPr/>
        </p:nvSpPr>
        <p:spPr bwMode="auto">
          <a:xfrm>
            <a:off x="-76200" y="152400"/>
            <a:ext cx="8839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Aft>
                <a:spcPct val="25000"/>
              </a:spcAft>
            </a:pPr>
            <a:r>
              <a:rPr lang="en-US" sz="3200" dirty="0">
                <a:latin typeface="Calibri" pitchFamily="34" charset="0"/>
                <a:ea typeface="Calibri" pitchFamily="34" charset="0"/>
                <a:cs typeface="Calibri" pitchFamily="34" charset="0"/>
              </a:rPr>
              <a:t>CPA and Affordable Housing</a:t>
            </a:r>
          </a:p>
        </p:txBody>
      </p:sp>
      <p:pic>
        <p:nvPicPr>
          <p:cNvPr id="45061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-76200"/>
            <a:ext cx="10668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945"/>
          <a:stretch>
            <a:fillRect/>
          </a:stretch>
        </p:blipFill>
        <p:spPr bwMode="auto">
          <a:xfrm>
            <a:off x="0" y="990600"/>
            <a:ext cx="4800600" cy="291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16" b="5212"/>
          <a:stretch>
            <a:fillRect/>
          </a:stretch>
        </p:blipFill>
        <p:spPr bwMode="auto">
          <a:xfrm>
            <a:off x="4800600" y="2838450"/>
            <a:ext cx="4362450" cy="401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4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55"/>
          <a:stretch>
            <a:fillRect/>
          </a:stretch>
        </p:blipFill>
        <p:spPr bwMode="auto">
          <a:xfrm>
            <a:off x="0" y="3902075"/>
            <a:ext cx="4800600" cy="296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4419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5"/>
          <p:cNvSpPr>
            <a:spLocks noChangeArrowheads="1"/>
          </p:cNvSpPr>
          <p:nvPr/>
        </p:nvSpPr>
        <p:spPr bwMode="auto">
          <a:xfrm>
            <a:off x="0" y="0"/>
            <a:ext cx="9144000" cy="990600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46083" name="Text Box 7"/>
          <p:cNvSpPr txBox="1">
            <a:spLocks noChangeArrowheads="1"/>
          </p:cNvSpPr>
          <p:nvPr/>
        </p:nvSpPr>
        <p:spPr bwMode="auto">
          <a:xfrm>
            <a:off x="-1371600" y="4967288"/>
            <a:ext cx="6307138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2200" b="1">
                <a:latin typeface="Arial" charset="0"/>
              </a:rPr>
              <a:t>	</a:t>
            </a:r>
          </a:p>
        </p:txBody>
      </p:sp>
      <p:sp>
        <p:nvSpPr>
          <p:cNvPr id="46084" name="Text Box 7"/>
          <p:cNvSpPr txBox="1">
            <a:spLocks noChangeArrowheads="1"/>
          </p:cNvSpPr>
          <p:nvPr/>
        </p:nvSpPr>
        <p:spPr bwMode="auto">
          <a:xfrm>
            <a:off x="685800" y="1524000"/>
            <a:ext cx="31242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>
                <a:latin typeface="Calibri" pitchFamily="34" charset="0"/>
                <a:ea typeface="Calibri" pitchFamily="34" charset="0"/>
                <a:cs typeface="Calibri" pitchFamily="34" charset="0"/>
              </a:rPr>
              <a:t>Community Involvement</a:t>
            </a:r>
          </a:p>
          <a:p>
            <a:pPr algn="ctr" eaLnBrk="1" hangingPunct="1"/>
            <a:r>
              <a:rPr lang="en-US">
                <a:latin typeface="Calibri" pitchFamily="34" charset="0"/>
                <a:ea typeface="Calibri" pitchFamily="34" charset="0"/>
                <a:cs typeface="Calibri" pitchFamily="34" charset="0"/>
              </a:rPr>
              <a:t>and Non-profit Partnerships</a:t>
            </a:r>
          </a:p>
        </p:txBody>
      </p:sp>
      <p:sp>
        <p:nvSpPr>
          <p:cNvPr id="46085" name="Text Box 6"/>
          <p:cNvSpPr txBox="1">
            <a:spLocks noChangeArrowheads="1"/>
          </p:cNvSpPr>
          <p:nvPr/>
        </p:nvSpPr>
        <p:spPr bwMode="auto">
          <a:xfrm>
            <a:off x="-76200" y="146050"/>
            <a:ext cx="88392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Aft>
                <a:spcPct val="25000"/>
              </a:spcAft>
            </a:pPr>
            <a:r>
              <a:rPr lang="en-US" sz="3200" dirty="0">
                <a:latin typeface="Calibri" pitchFamily="34" charset="0"/>
                <a:ea typeface="Calibri" pitchFamily="34" charset="0"/>
                <a:cs typeface="Calibri" pitchFamily="34" charset="0"/>
              </a:rPr>
              <a:t>CPA and Affordable Housing</a:t>
            </a:r>
          </a:p>
        </p:txBody>
      </p:sp>
      <p:pic>
        <p:nvPicPr>
          <p:cNvPr id="46086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-76200"/>
            <a:ext cx="10668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7" name="Picture 8" descr="Lincoln04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" b="11389"/>
          <a:stretch>
            <a:fillRect/>
          </a:stretch>
        </p:blipFill>
        <p:spPr bwMode="auto">
          <a:xfrm>
            <a:off x="19050" y="3917950"/>
            <a:ext cx="4614863" cy="296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8" name="Picture 4" descr="Scituate12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7038" y="3916363"/>
            <a:ext cx="4906962" cy="294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9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8"/>
          <a:stretch>
            <a:fillRect/>
          </a:stretch>
        </p:blipFill>
        <p:spPr bwMode="auto">
          <a:xfrm>
            <a:off x="4237038" y="990600"/>
            <a:ext cx="4906962" cy="292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7925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0" y="-507831"/>
            <a:ext cx="184731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6000">
              <a:latin typeface="Calibri" panose="020F0502020204030204" pitchFamily="34" charset="0"/>
            </a:endParaRPr>
          </a:p>
        </p:txBody>
      </p:sp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0" y="-507831"/>
            <a:ext cx="184731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6000">
              <a:latin typeface="Calibri" panose="020F0502020204030204" pitchFamily="34" charset="0"/>
            </a:endParaRPr>
          </a:p>
        </p:txBody>
      </p:sp>
      <p:sp>
        <p:nvSpPr>
          <p:cNvPr id="5125" name="Rectangle 3"/>
          <p:cNvSpPr>
            <a:spLocks noChangeArrowheads="1"/>
          </p:cNvSpPr>
          <p:nvPr/>
        </p:nvSpPr>
        <p:spPr bwMode="auto">
          <a:xfrm>
            <a:off x="0" y="0"/>
            <a:ext cx="9144000" cy="1417638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dirty="0">
                <a:solidFill>
                  <a:schemeClr val="tx2"/>
                </a:solidFill>
                <a:latin typeface="Calibri" panose="020F0502020204030204" pitchFamily="34" charset="0"/>
              </a:rPr>
              <a:t>Coalition </a:t>
            </a:r>
            <a:r>
              <a:rPr lang="en-US" altLang="en-US" sz="4400" dirty="0" smtClean="0">
                <a:solidFill>
                  <a:schemeClr val="tx2"/>
                </a:solidFill>
                <a:latin typeface="Calibri" panose="020F0502020204030204" pitchFamily="34" charset="0"/>
              </a:rPr>
              <a:t>Website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u="sng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www.communitypreservation.org</a:t>
            </a:r>
            <a:endParaRPr lang="en-US" altLang="en-US" sz="4400" u="sng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62" y="1600200"/>
            <a:ext cx="8220075" cy="5013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solidFill>
            <a:schemeClr val="bg1">
              <a:alpha val="50195"/>
            </a:schemeClr>
          </a:solidFill>
        </p:spPr>
        <p:txBody>
          <a:bodyPr/>
          <a:lstStyle/>
          <a:p>
            <a:r>
              <a:rPr lang="en-US" altLang="en-US" sz="6000" dirty="0" smtClean="0">
                <a:latin typeface="Calibri" panose="020F0502020204030204" pitchFamily="34" charset="0"/>
              </a:rPr>
              <a:t>Contact Us</a:t>
            </a:r>
          </a:p>
        </p:txBody>
      </p:sp>
      <p:sp>
        <p:nvSpPr>
          <p:cNvPr id="25603" name="Content Placeholder 2"/>
          <p:cNvSpPr>
            <a:spLocks noGrp="1"/>
          </p:cNvSpPr>
          <p:nvPr>
            <p:ph idx="1"/>
          </p:nvPr>
        </p:nvSpPr>
        <p:spPr>
          <a:xfrm>
            <a:off x="206375" y="1535373"/>
            <a:ext cx="3943350" cy="4724400"/>
          </a:xfrm>
        </p:spPr>
        <p:txBody>
          <a:bodyPr/>
          <a:lstStyle/>
          <a:p>
            <a:pPr marL="0" indent="0">
              <a:buFontTx/>
              <a:buNone/>
              <a:defRPr/>
            </a:pPr>
            <a:r>
              <a:rPr lang="en-US" b="1" dirty="0" smtClean="0">
                <a:latin typeface="Calibri" panose="020F0502020204030204" pitchFamily="34" charset="0"/>
              </a:rPr>
              <a:t>Technical Assistance Hotline</a:t>
            </a:r>
            <a:r>
              <a:rPr lang="en-US" dirty="0" smtClean="0">
                <a:latin typeface="Calibri" panose="020F0502020204030204" pitchFamily="34" charset="0"/>
              </a:rPr>
              <a:t/>
            </a:r>
            <a:br>
              <a:rPr lang="en-US" dirty="0" smtClean="0">
                <a:latin typeface="Calibri" panose="020F0502020204030204" pitchFamily="34" charset="0"/>
              </a:rPr>
            </a:br>
            <a:r>
              <a:rPr lang="en-US" dirty="0" smtClean="0">
                <a:latin typeface="Calibri" panose="020F0502020204030204" pitchFamily="34" charset="0"/>
              </a:rPr>
              <a:t>617-367-8998</a:t>
            </a:r>
            <a:br>
              <a:rPr lang="en-US" dirty="0" smtClean="0">
                <a:latin typeface="Calibri" panose="020F0502020204030204" pitchFamily="34" charset="0"/>
              </a:rPr>
            </a:br>
            <a:endParaRPr lang="en-US" sz="2000" dirty="0" smtClean="0">
              <a:latin typeface="Calibri" panose="020F0502020204030204" pitchFamily="34" charset="0"/>
            </a:endParaRPr>
          </a:p>
          <a:p>
            <a:pPr marL="0" indent="0">
              <a:buFontTx/>
              <a:buNone/>
              <a:defRPr/>
            </a:pPr>
            <a:r>
              <a:rPr lang="en-US" sz="2400" dirty="0" smtClean="0">
                <a:latin typeface="Calibri" panose="020F0502020204030204" pitchFamily="34" charset="0"/>
              </a:rPr>
              <a:t>Stuart Saginor</a:t>
            </a:r>
          </a:p>
          <a:p>
            <a:pPr marL="0" indent="0">
              <a:buFontTx/>
              <a:buNone/>
              <a:defRPr/>
            </a:pPr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Executive Director</a:t>
            </a:r>
          </a:p>
          <a:p>
            <a:pPr marL="0" indent="0">
              <a:buFontTx/>
              <a:buNone/>
              <a:defRPr/>
            </a:pPr>
            <a:r>
              <a:rPr lang="en-US" sz="2400" dirty="0" smtClean="0">
                <a:latin typeface="Calibri" panose="020F0502020204030204" pitchFamily="34" charset="0"/>
              </a:rPr>
              <a:t>Alison Leary</a:t>
            </a:r>
            <a:endParaRPr lang="en-US" sz="2400" dirty="0">
              <a:latin typeface="Calibri" panose="020F0502020204030204" pitchFamily="34" charset="0"/>
            </a:endParaRPr>
          </a:p>
          <a:p>
            <a:pPr marL="0" indent="0">
              <a:buFontTx/>
              <a:buNone/>
              <a:defRPr/>
            </a:pPr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Associate Director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</a:endParaRPr>
          </a:p>
          <a:p>
            <a:pPr marL="0" indent="0">
              <a:buFontTx/>
              <a:buNone/>
              <a:defRPr/>
            </a:pPr>
            <a:r>
              <a:rPr lang="en-US" sz="2400" dirty="0" smtClean="0">
                <a:latin typeface="Calibri" panose="020F0502020204030204" pitchFamily="34" charset="0"/>
              </a:rPr>
              <a:t>Chase Mack</a:t>
            </a:r>
            <a:r>
              <a:rPr lang="en-US" sz="1800" dirty="0" smtClean="0">
                <a:latin typeface="Calibri" panose="020F0502020204030204" pitchFamily="34" charset="0"/>
              </a:rPr>
              <a:t/>
            </a:r>
            <a:br>
              <a:rPr lang="en-US" sz="1800" dirty="0" smtClean="0">
                <a:latin typeface="Calibri" panose="020F0502020204030204" pitchFamily="34" charset="0"/>
              </a:rPr>
            </a:br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Communications Director</a:t>
            </a:r>
          </a:p>
          <a:p>
            <a:pPr marL="0" indent="0">
              <a:buFontTx/>
              <a:buNone/>
              <a:defRPr/>
            </a:pPr>
            <a:r>
              <a:rPr lang="en-US" sz="2400" dirty="0" smtClean="0">
                <a:latin typeface="Calibri" panose="020F0502020204030204" pitchFamily="34" charset="0"/>
              </a:rPr>
              <a:t>Kaitlin Butler</a:t>
            </a:r>
            <a:endParaRPr lang="en-US" sz="2400" dirty="0">
              <a:latin typeface="Calibri" panose="020F0502020204030204" pitchFamily="34" charset="0"/>
            </a:endParaRPr>
          </a:p>
          <a:p>
            <a:pPr marL="0" indent="0">
              <a:buFontTx/>
              <a:buNone/>
              <a:defRPr/>
            </a:pPr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Kuehn Fellow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</a:endParaRPr>
          </a:p>
          <a:p>
            <a:pPr marL="0" indent="0">
              <a:buFontTx/>
              <a:buNone/>
              <a:defRPr/>
            </a:pPr>
            <a:r>
              <a:rPr lang="en-US" dirty="0" smtClean="0">
                <a:latin typeface="Calibri" panose="020F0502020204030204" pitchFamily="34" charset="0"/>
              </a:rPr>
              <a:t/>
            </a:r>
            <a:br>
              <a:rPr lang="en-US" dirty="0" smtClean="0">
                <a:latin typeface="Calibri" panose="020F0502020204030204" pitchFamily="34" charset="0"/>
              </a:rPr>
            </a:br>
            <a:endParaRPr lang="en-US" dirty="0" smtClean="0">
              <a:latin typeface="Calibri" panose="020F0502020204030204" pitchFamily="34" charset="0"/>
            </a:endParaRPr>
          </a:p>
        </p:txBody>
      </p:sp>
      <p:pic>
        <p:nvPicPr>
          <p:cNvPr id="34820" name="Picture 4" descr="S:\National Programs\State and Local Files\Massachusetts\CPA\Status of Implementation\CPC Updates-Info\- Photos\Manchester\crowell_protective_glas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7450" y="1752600"/>
            <a:ext cx="4860925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843" name="Text Box 4"/>
          <p:cNvSpPr txBox="1">
            <a:spLocks noChangeArrowheads="1"/>
          </p:cNvSpPr>
          <p:nvPr/>
        </p:nvSpPr>
        <p:spPr bwMode="auto">
          <a:xfrm>
            <a:off x="4419600" y="5410200"/>
            <a:ext cx="4724400" cy="1006475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6000" dirty="0" smtClean="0">
                <a:latin typeface="Calibri" panose="020F0502020204030204" pitchFamily="34" charset="0"/>
              </a:rPr>
              <a:t>Questions</a:t>
            </a:r>
            <a:r>
              <a:rPr lang="en-US" altLang="en-US" sz="6000" dirty="0">
                <a:latin typeface="Calibri" panose="020F0502020204030204" pitchFamily="34" charset="0"/>
              </a:rPr>
              <a:t>?</a:t>
            </a:r>
          </a:p>
        </p:txBody>
      </p:sp>
      <p:pic>
        <p:nvPicPr>
          <p:cNvPr id="35844" name="Picture 4" descr="CPC_logo-VERY LARGE FINA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533400"/>
            <a:ext cx="4519613" cy="123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0" y="-507831"/>
            <a:ext cx="184731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6000">
              <a:latin typeface="Calibri" panose="020F0502020204030204" pitchFamily="34" charset="0"/>
            </a:endParaRPr>
          </a:p>
        </p:txBody>
      </p:sp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0" y="-507831"/>
            <a:ext cx="184731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6000">
              <a:latin typeface="Calibri" panose="020F0502020204030204" pitchFamily="34" charset="0"/>
            </a:endParaRPr>
          </a:p>
        </p:txBody>
      </p:sp>
      <p:sp>
        <p:nvSpPr>
          <p:cNvPr id="5125" name="Rectangle 3"/>
          <p:cNvSpPr>
            <a:spLocks noChangeArrowheads="1"/>
          </p:cNvSpPr>
          <p:nvPr/>
        </p:nvSpPr>
        <p:spPr bwMode="auto">
          <a:xfrm>
            <a:off x="0" y="0"/>
            <a:ext cx="9144000" cy="1417638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dirty="0" smtClean="0">
                <a:solidFill>
                  <a:schemeClr val="tx2"/>
                </a:solidFill>
                <a:latin typeface="Calibri" panose="020F0502020204030204" pitchFamily="34" charset="0"/>
              </a:rPr>
              <a:t>Technical Assistance Resources</a:t>
            </a:r>
            <a:endParaRPr lang="en-US" altLang="en-US" sz="4400" u="sng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pic>
        <p:nvPicPr>
          <p:cNvPr id="5127" name="Picture 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49" r="14329"/>
          <a:stretch/>
        </p:blipFill>
        <p:spPr bwMode="auto">
          <a:xfrm>
            <a:off x="745427" y="1565118"/>
            <a:ext cx="3742006" cy="5013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73" t="18131" r="33970" b="6975"/>
          <a:stretch/>
        </p:blipFill>
        <p:spPr bwMode="auto">
          <a:xfrm>
            <a:off x="5257800" y="1565119"/>
            <a:ext cx="3200400" cy="5013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2"/>
          <p:cNvSpPr/>
          <p:nvPr/>
        </p:nvSpPr>
        <p:spPr>
          <a:xfrm>
            <a:off x="2119424" y="2590800"/>
            <a:ext cx="1066800" cy="442984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Arrow Connector 4"/>
          <p:cNvCxnSpPr>
            <a:stCxn id="3" idx="6"/>
          </p:cNvCxnSpPr>
          <p:nvPr/>
        </p:nvCxnSpPr>
        <p:spPr>
          <a:xfrm flipV="1">
            <a:off x="3186224" y="2209800"/>
            <a:ext cx="2482146" cy="60249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870184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3"/>
          <p:cNvSpPr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800" dirty="0" smtClean="0">
                <a:latin typeface="Calibri" panose="020F0502020204030204" pitchFamily="34" charset="0"/>
              </a:rPr>
              <a:t>172 </a:t>
            </a:r>
            <a:r>
              <a:rPr lang="en-US" altLang="en-US" sz="4800" dirty="0">
                <a:latin typeface="Calibri" panose="020F0502020204030204" pitchFamily="34" charset="0"/>
              </a:rPr>
              <a:t>CPA Communities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1143000"/>
            <a:ext cx="8858250" cy="5715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atin typeface="Calibri" panose="020F050202020403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572500" y="1131888"/>
            <a:ext cx="571500" cy="5715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atin typeface="Calibri" panose="020F0502020204030204" pitchFamily="34" charset="0"/>
            </a:endParaRPr>
          </a:p>
        </p:txBody>
      </p:sp>
      <p:pic>
        <p:nvPicPr>
          <p:cNvPr id="6147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152140"/>
            <a:ext cx="9204028" cy="5694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0" y="0"/>
            <a:ext cx="9144000" cy="1447800"/>
          </a:xfrm>
          <a:prstGeom prst="rect">
            <a:avLst/>
          </a:prstGeom>
          <a:solidFill>
            <a:schemeClr val="bg1">
              <a:alpha val="50195"/>
            </a:schemeClr>
          </a:solidFill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kern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itchFamily="34" charset="0"/>
              </a:rPr>
              <a:t>CPA  by the Numbers</a:t>
            </a:r>
          </a:p>
          <a:p>
            <a:pPr eaLnBrk="1" hangingPunct="1"/>
            <a:r>
              <a:rPr lang="en-US" sz="3200" kern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itchFamily="34" charset="0"/>
              </a:rPr>
              <a:t>(through FY2017)</a:t>
            </a:r>
          </a:p>
        </p:txBody>
      </p:sp>
      <p:sp>
        <p:nvSpPr>
          <p:cNvPr id="13316" name="Rectangle 4"/>
          <p:cNvSpPr>
            <a:spLocks noGrp="1" noChangeArrowheads="1"/>
          </p:cNvSpPr>
          <p:nvPr>
            <p:ph type="body" idx="4294967295"/>
          </p:nvPr>
        </p:nvSpPr>
        <p:spPr>
          <a:xfrm>
            <a:off x="1066800" y="1519237"/>
            <a:ext cx="8175625" cy="4648200"/>
          </a:xfrm>
          <a:extLst>
            <a:ext uri="{909E8E84-426E-40DD-AFC4-6F175D3DCCD1}">
              <a14:hiddenFill xmlns:a14="http://schemas.microsoft.com/office/drawing/2010/main">
                <a:solidFill>
                  <a:schemeClr val="folHlink">
                    <a:alpha val="50195"/>
                  </a:schemeClr>
                </a:solidFill>
              </a14:hiddenFill>
            </a:ext>
          </a:extLst>
        </p:spPr>
        <p:txBody>
          <a:bodyPr/>
          <a:lstStyle/>
          <a:p>
            <a:pPr marL="0" indent="0">
              <a:lnSpc>
                <a:spcPct val="150000"/>
              </a:lnSpc>
              <a:spcBef>
                <a:spcPts val="600"/>
              </a:spcBef>
              <a:buFontTx/>
              <a:buNone/>
            </a:pPr>
            <a:r>
              <a:rPr lang="en-US" sz="2400" b="1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HISTORIC PRESERVATION</a:t>
            </a:r>
            <a:r>
              <a:rPr lang="en-US" sz="24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: </a:t>
            </a:r>
            <a:r>
              <a:rPr lang="en-US" sz="22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Over 4,750 </a:t>
            </a:r>
            <a:r>
              <a:rPr lang="en-US" sz="22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appropriations</a:t>
            </a:r>
          </a:p>
          <a:p>
            <a:pPr marL="0" indent="0">
              <a:lnSpc>
                <a:spcPct val="150000"/>
              </a:lnSpc>
              <a:spcBef>
                <a:spcPts val="600"/>
              </a:spcBef>
              <a:buFontTx/>
              <a:buNone/>
            </a:pPr>
            <a:endParaRPr lang="en-US" sz="2400" dirty="0" smtClean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marL="0" indent="0">
              <a:lnSpc>
                <a:spcPct val="150000"/>
              </a:lnSpc>
              <a:spcBef>
                <a:spcPts val="600"/>
              </a:spcBef>
              <a:buFontTx/>
              <a:buNone/>
            </a:pPr>
            <a:r>
              <a:rPr lang="en-US" sz="2400" b="1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OPEN SPACE</a:t>
            </a:r>
            <a:r>
              <a:rPr lang="en-US" sz="24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: </a:t>
            </a:r>
            <a:r>
              <a:rPr lang="en-US" sz="22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28,047 acres preserved</a:t>
            </a:r>
          </a:p>
          <a:p>
            <a:pPr marL="0" indent="0">
              <a:lnSpc>
                <a:spcPct val="150000"/>
              </a:lnSpc>
              <a:spcBef>
                <a:spcPts val="600"/>
              </a:spcBef>
              <a:buFontTx/>
              <a:buNone/>
            </a:pPr>
            <a:endParaRPr lang="en-US" sz="2400" b="1" dirty="0" smtClean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marL="0" indent="0">
              <a:lnSpc>
                <a:spcPct val="150000"/>
              </a:lnSpc>
              <a:spcBef>
                <a:spcPts val="600"/>
              </a:spcBef>
              <a:buFontTx/>
              <a:buNone/>
            </a:pPr>
            <a:r>
              <a:rPr lang="en-US" sz="2400" b="1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OUTDOOR RECREATION</a:t>
            </a:r>
            <a:r>
              <a:rPr lang="en-US" sz="24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: </a:t>
            </a:r>
            <a:r>
              <a:rPr lang="en-US" sz="22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About 1,950 projects funded</a:t>
            </a:r>
          </a:p>
          <a:p>
            <a:pPr marL="0" indent="0">
              <a:lnSpc>
                <a:spcPct val="150000"/>
              </a:lnSpc>
              <a:buFontTx/>
              <a:buNone/>
            </a:pPr>
            <a:endParaRPr lang="en-US" sz="2400" b="1" dirty="0" smtClean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marL="0" indent="0">
              <a:lnSpc>
                <a:spcPct val="150000"/>
              </a:lnSpc>
              <a:buFontTx/>
              <a:buNone/>
            </a:pPr>
            <a:r>
              <a:rPr lang="en-US" sz="2400" b="1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AFFORDABLE HOUSING</a:t>
            </a:r>
            <a:r>
              <a:rPr lang="en-US" sz="24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: </a:t>
            </a:r>
            <a:r>
              <a:rPr lang="en-US" sz="22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Over 13,000 units created or supported</a:t>
            </a:r>
          </a:p>
          <a:p>
            <a:pPr marL="0" indent="0">
              <a:lnSpc>
                <a:spcPct val="150000"/>
              </a:lnSpc>
              <a:buFontTx/>
              <a:buNone/>
            </a:pPr>
            <a:endParaRPr lang="en-US" sz="2400" b="1" dirty="0" smtClean="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pic>
        <p:nvPicPr>
          <p:cNvPr id="13317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3994150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213350"/>
            <a:ext cx="806450" cy="80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2622550"/>
            <a:ext cx="10287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0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13" y="1555750"/>
            <a:ext cx="831850" cy="83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1" name="TextBox 1"/>
          <p:cNvSpPr txBox="1">
            <a:spLocks noChangeArrowheads="1"/>
          </p:cNvSpPr>
          <p:nvPr/>
        </p:nvSpPr>
        <p:spPr bwMode="auto">
          <a:xfrm>
            <a:off x="-3175" y="6167437"/>
            <a:ext cx="9144000" cy="538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2900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- Over 9,900 projects </a:t>
            </a:r>
            <a:r>
              <a:rPr lang="en-US" sz="2900" dirty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approved &amp; $</a:t>
            </a:r>
            <a:r>
              <a:rPr lang="en-US" sz="2900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1.75 </a:t>
            </a:r>
            <a:r>
              <a:rPr lang="en-US" sz="2900" dirty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billion </a:t>
            </a:r>
            <a:r>
              <a:rPr lang="en-US" sz="2900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raised -</a:t>
            </a:r>
            <a:endParaRPr lang="en-US" sz="2900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3071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3"/>
          <p:cNvSpPr>
            <a:spLocks noChangeArrowheads="1"/>
          </p:cNvSpPr>
          <p:nvPr/>
        </p:nvSpPr>
        <p:spPr bwMode="auto">
          <a:xfrm>
            <a:off x="0" y="0"/>
            <a:ext cx="9144000" cy="990600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6000">
              <a:latin typeface="Calibri" panose="020F0502020204030204" pitchFamily="34" charset="0"/>
            </a:endParaRPr>
          </a:p>
        </p:txBody>
      </p:sp>
      <p:sp>
        <p:nvSpPr>
          <p:cNvPr id="16387" name="Text Box 4"/>
          <p:cNvSpPr txBox="1">
            <a:spLocks noChangeArrowheads="1"/>
          </p:cNvSpPr>
          <p:nvPr/>
        </p:nvSpPr>
        <p:spPr bwMode="auto">
          <a:xfrm>
            <a:off x="231775" y="152400"/>
            <a:ext cx="868362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CPA Trust Fund</a:t>
            </a:r>
          </a:p>
        </p:txBody>
      </p:sp>
      <p:sp>
        <p:nvSpPr>
          <p:cNvPr id="16388" name="TextBox 1"/>
          <p:cNvSpPr txBox="1">
            <a:spLocks noChangeArrowheads="1"/>
          </p:cNvSpPr>
          <p:nvPr/>
        </p:nvSpPr>
        <p:spPr bwMode="auto">
          <a:xfrm>
            <a:off x="308212" y="1828800"/>
            <a:ext cx="8839200" cy="3108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800" dirty="0">
              <a:latin typeface="Calibri" panose="020F0502020204030204" pitchFamily="34" charset="0"/>
              <a:ea typeface="Calibri" pitchFamily="34" charset="0"/>
              <a:cs typeface="Calibri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2800" dirty="0">
                <a:latin typeface="Calibri" panose="020F0502020204030204" pitchFamily="34" charset="0"/>
                <a:ea typeface="Calibri" pitchFamily="34" charset="0"/>
                <a:cs typeface="Calibri" pitchFamily="34" charset="0"/>
              </a:rPr>
              <a:t>Administered by the Department of Revenue (DOR)</a:t>
            </a:r>
          </a:p>
          <a:p>
            <a:pPr eaLnBrk="1" hangingPunct="1">
              <a:spcBef>
                <a:spcPct val="0"/>
              </a:spcBef>
            </a:pPr>
            <a:endParaRPr lang="en-US" altLang="en-US" sz="2800" dirty="0">
              <a:latin typeface="Calibri" panose="020F0502020204030204" pitchFamily="34" charset="0"/>
              <a:ea typeface="Calibri" pitchFamily="34" charset="0"/>
              <a:cs typeface="Calibri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2800" dirty="0">
                <a:latin typeface="Calibri" panose="020F0502020204030204" pitchFamily="34" charset="0"/>
                <a:ea typeface="Calibri" pitchFamily="34" charset="0"/>
                <a:cs typeface="Calibri" pitchFamily="34" charset="0"/>
              </a:rPr>
              <a:t>Funds come from $10 and $20 fees charged at the Registries of </a:t>
            </a:r>
            <a:r>
              <a:rPr lang="en-US" altLang="en-US" sz="2800" dirty="0" smtClean="0">
                <a:latin typeface="Calibri" panose="020F0502020204030204" pitchFamily="34" charset="0"/>
                <a:ea typeface="Calibri" pitchFamily="34" charset="0"/>
                <a:cs typeface="Calibri" pitchFamily="34" charset="0"/>
              </a:rPr>
              <a:t>Deeds</a:t>
            </a:r>
          </a:p>
          <a:p>
            <a:pPr eaLnBrk="1" hangingPunct="1">
              <a:spcBef>
                <a:spcPct val="0"/>
              </a:spcBef>
            </a:pPr>
            <a:endParaRPr lang="en-US" altLang="en-US" sz="2800" dirty="0">
              <a:latin typeface="Calibri" panose="020F0502020204030204" pitchFamily="34" charset="0"/>
              <a:ea typeface="Calibri" pitchFamily="34" charset="0"/>
              <a:cs typeface="Calibri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2800" dirty="0" smtClean="0">
                <a:latin typeface="Calibri" panose="020F0502020204030204" pitchFamily="34" charset="0"/>
                <a:ea typeface="Calibri" pitchFamily="34" charset="0"/>
                <a:cs typeface="Calibri" pitchFamily="34" charset="0"/>
              </a:rPr>
              <a:t>All communities </a:t>
            </a:r>
            <a:r>
              <a:rPr lang="en-US" altLang="en-US" sz="2800" dirty="0">
                <a:latin typeface="Calibri" panose="020F0502020204030204" pitchFamily="34" charset="0"/>
                <a:ea typeface="Calibri" pitchFamily="34" charset="0"/>
                <a:cs typeface="Calibri" pitchFamily="34" charset="0"/>
              </a:rPr>
              <a:t>received at least </a:t>
            </a:r>
            <a:r>
              <a:rPr lang="en-US" altLang="en-US" sz="2800" dirty="0" smtClean="0">
                <a:latin typeface="Calibri" panose="020F0502020204030204" pitchFamily="34" charset="0"/>
                <a:ea typeface="Calibri" pitchFamily="34" charset="0"/>
                <a:cs typeface="Calibri" pitchFamily="34" charset="0"/>
              </a:rPr>
              <a:t>17.2% </a:t>
            </a:r>
            <a:r>
              <a:rPr lang="en-US" altLang="en-US" sz="2800" dirty="0">
                <a:latin typeface="Calibri" panose="020F0502020204030204" pitchFamily="34" charset="0"/>
                <a:ea typeface="Calibri" pitchFamily="34" charset="0"/>
                <a:cs typeface="Calibri" pitchFamily="34" charset="0"/>
              </a:rPr>
              <a:t>match </a:t>
            </a:r>
            <a:r>
              <a:rPr lang="en-US" altLang="en-US" sz="2800" dirty="0" smtClean="0">
                <a:latin typeface="Calibri" panose="020F0502020204030204" pitchFamily="34" charset="0"/>
                <a:ea typeface="Calibri" pitchFamily="34" charset="0"/>
                <a:cs typeface="Calibri" pitchFamily="34" charset="0"/>
              </a:rPr>
              <a:t>this </a:t>
            </a:r>
            <a:r>
              <a:rPr lang="en-US" altLang="en-US" sz="2800" dirty="0" smtClean="0">
                <a:latin typeface="Calibri" panose="020F0502020204030204" pitchFamily="34" charset="0"/>
                <a:ea typeface="Calibri" pitchFamily="34" charset="0"/>
                <a:cs typeface="Calibri" pitchFamily="34" charset="0"/>
              </a:rPr>
              <a:t>year</a:t>
            </a:r>
            <a:endParaRPr lang="en-US" altLang="en-US" sz="2800" dirty="0">
              <a:latin typeface="Calibri" panose="020F0502020204030204" pitchFamily="34" charset="0"/>
              <a:ea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512168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828800"/>
            <a:ext cx="8229600" cy="452596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800" dirty="0" smtClean="0"/>
              <a:t>Assess Community Preservation needs of your city (Review Master Plan, Open Space Plan, Housing Plan, etc.)</a:t>
            </a:r>
          </a:p>
          <a:p>
            <a:pPr>
              <a:lnSpc>
                <a:spcPct val="90000"/>
              </a:lnSpc>
              <a:buFontTx/>
              <a:buNone/>
            </a:pPr>
            <a:endParaRPr lang="en-US" altLang="en-US" sz="2800" i="1" dirty="0" smtClean="0"/>
          </a:p>
          <a:p>
            <a:pPr>
              <a:lnSpc>
                <a:spcPct val="90000"/>
              </a:lnSpc>
            </a:pPr>
            <a:r>
              <a:rPr lang="en-US" altLang="en-US" sz="2800" dirty="0" smtClean="0"/>
              <a:t>Meet with other committees and boards</a:t>
            </a:r>
          </a:p>
          <a:p>
            <a:pPr>
              <a:lnSpc>
                <a:spcPct val="90000"/>
              </a:lnSpc>
            </a:pPr>
            <a:endParaRPr lang="en-US" altLang="en-US" sz="2800" dirty="0" smtClean="0"/>
          </a:p>
          <a:p>
            <a:pPr>
              <a:lnSpc>
                <a:spcPct val="90000"/>
              </a:lnSpc>
            </a:pPr>
            <a:r>
              <a:rPr lang="en-US" altLang="en-US" sz="2800" dirty="0" smtClean="0"/>
              <a:t>Hold public hearing to get input on CPA priorities</a:t>
            </a:r>
          </a:p>
          <a:p>
            <a:pPr>
              <a:lnSpc>
                <a:spcPct val="90000"/>
              </a:lnSpc>
              <a:buFontTx/>
              <a:buNone/>
            </a:pPr>
            <a:endParaRPr lang="en-US" altLang="en-US" sz="2800" dirty="0" smtClean="0"/>
          </a:p>
          <a:p>
            <a:pPr>
              <a:lnSpc>
                <a:spcPct val="90000"/>
              </a:lnSpc>
            </a:pPr>
            <a:r>
              <a:rPr lang="en-US" altLang="en-US" sz="2800" dirty="0" smtClean="0"/>
              <a:t>Prepare </a:t>
            </a:r>
            <a:r>
              <a:rPr lang="en-US" altLang="en-US" sz="2800" i="1" dirty="0" smtClean="0"/>
              <a:t>Community Preservation Plan</a:t>
            </a:r>
          </a:p>
        </p:txBody>
      </p:sp>
      <p:sp>
        <p:nvSpPr>
          <p:cNvPr id="8195" name="Title 1"/>
          <p:cNvSpPr txBox="1">
            <a:spLocks/>
          </p:cNvSpPr>
          <p:nvPr/>
        </p:nvSpPr>
        <p:spPr bwMode="auto">
          <a:xfrm>
            <a:off x="0" y="-19050"/>
            <a:ext cx="9144000" cy="1417638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800" dirty="0" smtClean="0">
                <a:solidFill>
                  <a:schemeClr val="tx2"/>
                </a:solidFill>
                <a:latin typeface="Calibri" panose="020F0502020204030204" pitchFamily="34" charset="0"/>
              </a:rPr>
              <a:t>CPC –First Year Responsibilities</a:t>
            </a:r>
            <a:endParaRPr lang="en-US" altLang="en-US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Apothecary">
      <a:majorFont>
        <a:latin typeface="Book Antiqua"/>
        <a:ea typeface=""/>
        <a:cs typeface=""/>
        <a:font script="Jpan" typeface="HGS明朝B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6868</TotalTime>
  <Words>1155</Words>
  <Application>Microsoft Office PowerPoint</Application>
  <PresentationFormat>On-screen Show (4:3)</PresentationFormat>
  <Paragraphs>298</Paragraphs>
  <Slides>41</Slides>
  <Notes>29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41</vt:i4>
      </vt:variant>
    </vt:vector>
  </HeadingPairs>
  <TitlesOfParts>
    <vt:vector size="49" baseType="lpstr">
      <vt:lpstr>Arial</vt:lpstr>
      <vt:lpstr>Book Antiqua</vt:lpstr>
      <vt:lpstr>Calibri</vt:lpstr>
      <vt:lpstr>Century Gothic</vt:lpstr>
      <vt:lpstr>Times New Roman</vt:lpstr>
      <vt:lpstr>Wingdings</vt:lpstr>
      <vt:lpstr>Default Design</vt:lpstr>
      <vt:lpstr>1_Default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Contact Us</vt:lpstr>
      <vt:lpstr>PowerPoint Presentation</vt:lpstr>
    </vt:vector>
  </TitlesOfParts>
  <Company>The Trust for Public Land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Community Preservation Act</dc:title>
  <dc:creator>beckyG</dc:creator>
  <cp:lastModifiedBy>Stuart Saginor</cp:lastModifiedBy>
  <cp:revision>226</cp:revision>
  <cp:lastPrinted>2012-08-02T12:08:52Z</cp:lastPrinted>
  <dcterms:created xsi:type="dcterms:W3CDTF">2012-06-21T20:53:53Z</dcterms:created>
  <dcterms:modified xsi:type="dcterms:W3CDTF">2017-11-27T22:07:25Z</dcterms:modified>
</cp:coreProperties>
</file>